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912" r:id="rId2"/>
  </p:sldMasterIdLst>
  <p:notesMasterIdLst>
    <p:notesMasterId r:id="rId15"/>
  </p:notesMasterIdLst>
  <p:handoutMasterIdLst>
    <p:handoutMasterId r:id="rId16"/>
  </p:handoutMasterIdLst>
  <p:sldIdLst>
    <p:sldId id="256" r:id="rId3"/>
    <p:sldId id="257" r:id="rId4"/>
    <p:sldId id="258" r:id="rId5"/>
    <p:sldId id="260" r:id="rId6"/>
    <p:sldId id="261" r:id="rId7"/>
    <p:sldId id="265" r:id="rId8"/>
    <p:sldId id="266" r:id="rId9"/>
    <p:sldId id="273" r:id="rId10"/>
    <p:sldId id="268" r:id="rId11"/>
    <p:sldId id="274" r:id="rId12"/>
    <p:sldId id="269" r:id="rId13"/>
    <p:sldId id="271" r:id="rId1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5" autoAdjust="0"/>
    <p:restoredTop sz="75404" autoAdjust="0"/>
  </p:normalViewPr>
  <p:slideViewPr>
    <p:cSldViewPr>
      <p:cViewPr varScale="1">
        <p:scale>
          <a:sx n="52" d="100"/>
          <a:sy n="52" d="100"/>
        </p:scale>
        <p:origin x="1974" y="66"/>
      </p:cViewPr>
      <p:guideLst>
        <p:guide orient="horz" pos="2160"/>
        <p:guide pos="3839"/>
      </p:guideLst>
    </p:cSldViewPr>
  </p:slideViewPr>
  <p:outlineViewPr>
    <p:cViewPr>
      <p:scale>
        <a:sx n="33" d="100"/>
        <a:sy n="33" d="100"/>
      </p:scale>
      <p:origin x="0" y="-2988"/>
    </p:cViewPr>
  </p:outlineViewPr>
  <p:notesTextViewPr>
    <p:cViewPr>
      <p:scale>
        <a:sx n="100" d="100"/>
        <a:sy n="100" d="100"/>
      </p:scale>
      <p:origin x="0" y="0"/>
    </p:cViewPr>
  </p:notesTextViewPr>
  <p:sorterViewPr>
    <p:cViewPr>
      <p:scale>
        <a:sx n="100" d="100"/>
        <a:sy n="100" d="100"/>
      </p:scale>
      <p:origin x="0" y="-978"/>
    </p:cViewPr>
  </p:sorterViewPr>
  <p:notesViewPr>
    <p:cSldViewPr showGuides="1">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Cambria" panose="02040503050406030204" pitchFamily="18" charset="0"/>
                <a:ea typeface="+mn-ea"/>
                <a:cs typeface="+mn-cs"/>
              </a:defRPr>
            </a:pPr>
            <a:r>
              <a:rPr lang="en-US" sz="1400">
                <a:latin typeface="Cambria" panose="02040503050406030204" pitchFamily="18" charset="0"/>
              </a:rPr>
              <a:t>Homeless</a:t>
            </a:r>
            <a:r>
              <a:rPr lang="en-US" sz="1400" baseline="0">
                <a:latin typeface="Cambria" panose="02040503050406030204" pitchFamily="18" charset="0"/>
              </a:rPr>
              <a:t> families served by percentage of total families served in 2016 through EHS-CCP grant</a:t>
            </a:r>
            <a:endParaRPr lang="en-US" sz="1400">
              <a:latin typeface="Cambria" panose="02040503050406030204" pitchFamily="18" charset="0"/>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Cambria" panose="02040503050406030204" pitchFamily="18" charset="0"/>
              <a:ea typeface="+mn-ea"/>
              <a:cs typeface="+mn-cs"/>
            </a:defRPr>
          </a:pPr>
          <a:endParaRPr lang="en-US"/>
        </a:p>
      </c:txPr>
    </c:title>
    <c:autoTitleDeleted val="0"/>
    <c:plotArea>
      <c:layout/>
      <c:barChart>
        <c:barDir val="col"/>
        <c:grouping val="percentStacked"/>
        <c:varyColors val="0"/>
        <c:ser>
          <c:idx val="0"/>
          <c:order val="0"/>
          <c:tx>
            <c:strRef>
              <c:f>Sheet1!$B$1</c:f>
              <c:strCache>
                <c:ptCount val="1"/>
                <c:pt idx="0">
                  <c:v>Homeless</c:v>
                </c:pt>
              </c:strCache>
            </c:strRef>
          </c:tx>
          <c:spPr>
            <a:solidFill>
              <a:schemeClr val="accent5">
                <a:shade val="76000"/>
              </a:schemeClr>
            </a:solidFill>
            <a:ln>
              <a:noFill/>
            </a:ln>
            <a:effectLst/>
          </c:spPr>
          <c:invertIfNegative val="0"/>
          <c:cat>
            <c:strRef>
              <c:f>Sheet1!$A$2:$A$4</c:f>
              <c:strCache>
                <c:ptCount val="3"/>
                <c:pt idx="0">
                  <c:v>Elkhart and St. Joseph Counties Head Start Consortium</c:v>
                </c:pt>
                <c:pt idx="1">
                  <c:v>Telamon</c:v>
                </c:pt>
                <c:pt idx="2">
                  <c:v>Maryland Family Network</c:v>
                </c:pt>
              </c:strCache>
            </c:strRef>
          </c:cat>
          <c:val>
            <c:numRef>
              <c:f>Sheet1!$B$2:$B$4</c:f>
              <c:numCache>
                <c:formatCode>General</c:formatCode>
                <c:ptCount val="3"/>
                <c:pt idx="0">
                  <c:v>3</c:v>
                </c:pt>
                <c:pt idx="1">
                  <c:v>37</c:v>
                </c:pt>
                <c:pt idx="2">
                  <c:v>61</c:v>
                </c:pt>
              </c:numCache>
            </c:numRef>
          </c:val>
        </c:ser>
        <c:ser>
          <c:idx val="1"/>
          <c:order val="1"/>
          <c:tx>
            <c:strRef>
              <c:f>Sheet1!$C$1</c:f>
              <c:strCache>
                <c:ptCount val="1"/>
                <c:pt idx="0">
                  <c:v>Non-homeless</c:v>
                </c:pt>
              </c:strCache>
            </c:strRef>
          </c:tx>
          <c:spPr>
            <a:solidFill>
              <a:schemeClr val="accent5">
                <a:tint val="77000"/>
              </a:schemeClr>
            </a:solidFill>
            <a:ln>
              <a:noFill/>
            </a:ln>
            <a:effectLst/>
          </c:spPr>
          <c:invertIfNegative val="0"/>
          <c:cat>
            <c:strRef>
              <c:f>Sheet1!$A$2:$A$4</c:f>
              <c:strCache>
                <c:ptCount val="3"/>
                <c:pt idx="0">
                  <c:v>Elkhart and St. Joseph Counties Head Start Consortium</c:v>
                </c:pt>
                <c:pt idx="1">
                  <c:v>Telamon</c:v>
                </c:pt>
                <c:pt idx="2">
                  <c:v>Maryland Family Network</c:v>
                </c:pt>
              </c:strCache>
            </c:strRef>
          </c:cat>
          <c:val>
            <c:numRef>
              <c:f>Sheet1!$C$2:$C$4</c:f>
              <c:numCache>
                <c:formatCode>General</c:formatCode>
                <c:ptCount val="3"/>
                <c:pt idx="0">
                  <c:v>149</c:v>
                </c:pt>
                <c:pt idx="1">
                  <c:v>64</c:v>
                </c:pt>
                <c:pt idx="2">
                  <c:v>38</c:v>
                </c:pt>
              </c:numCache>
            </c:numRef>
          </c:val>
        </c:ser>
        <c:dLbls>
          <c:showLegendKey val="0"/>
          <c:showVal val="0"/>
          <c:showCatName val="0"/>
          <c:showSerName val="0"/>
          <c:showPercent val="0"/>
          <c:showBubbleSize val="0"/>
        </c:dLbls>
        <c:gapWidth val="150"/>
        <c:overlap val="100"/>
        <c:axId val="181690832"/>
        <c:axId val="181691392"/>
      </c:barChart>
      <c:catAx>
        <c:axId val="18169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Cambria" panose="02040503050406030204" pitchFamily="18" charset="0"/>
                <a:ea typeface="+mn-ea"/>
                <a:cs typeface="+mn-cs"/>
              </a:defRPr>
            </a:pPr>
            <a:endParaRPr lang="en-US"/>
          </a:p>
        </c:txPr>
        <c:crossAx val="181691392"/>
        <c:crosses val="autoZero"/>
        <c:auto val="1"/>
        <c:lblAlgn val="ctr"/>
        <c:lblOffset val="100"/>
        <c:noMultiLvlLbl val="0"/>
      </c:catAx>
      <c:valAx>
        <c:axId val="181691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69083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ambria" panose="02040503050406030204" pitchFamily="18" charset="0"/>
              <a:ea typeface="+mn-ea"/>
              <a:cs typeface="+mn-cs"/>
            </a:defRPr>
          </a:pPr>
          <a:endParaRPr lang="en-US"/>
        </a:p>
      </c:txPr>
    </c:legend>
    <c:plotVisOnly val="1"/>
    <c:dispBlanksAs val="gap"/>
    <c:showDLblsOverMax val="0"/>
  </c:chart>
  <c:spPr>
    <a:noFill/>
    <a:ln w="22225">
      <a:solidFill>
        <a:srgbClr val="404040"/>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A74EB7-856E-45FD-83F0-5F7C6F3E4372}" type="datetimeFigureOut">
              <a:rPr lang="en-US"/>
              <a:t>5/15/2017</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4886E15-F82A-4596-A46C-375C6D3981E1}" type="slidenum">
              <a:rPr/>
              <a:t>‹#›</a:t>
            </a:fld>
            <a:endParaRPr/>
          </a:p>
        </p:txBody>
      </p:sp>
    </p:spTree>
    <p:extLst>
      <p:ext uri="{BB962C8B-B14F-4D97-AF65-F5344CB8AC3E}">
        <p14:creationId xmlns:p14="http://schemas.microsoft.com/office/powerpoint/2010/main" val="8683081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1B0E40-8125-41F8-BB6C-139D8D531A4F}" type="datetimeFigureOut">
              <a:rPr lang="en-US"/>
              <a:t>5/15/2017</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105DB2-FD3E-441D-8B7E-7AE83ECE27B3}" type="slidenum">
              <a:rPr/>
              <a:t>‹#›</a:t>
            </a:fld>
            <a:endParaRPr/>
          </a:p>
        </p:txBody>
      </p:sp>
    </p:spTree>
    <p:extLst>
      <p:ext uri="{BB962C8B-B14F-4D97-AF65-F5344CB8AC3E}">
        <p14:creationId xmlns:p14="http://schemas.microsoft.com/office/powerpoint/2010/main" val="2894720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105DB2-FD3E-441D-8B7E-7AE83ECE27B3}" type="slidenum">
              <a:rPr lang="en-US" smtClean="0"/>
              <a:t>1</a:t>
            </a:fld>
            <a:endParaRPr lang="en-US"/>
          </a:p>
        </p:txBody>
      </p:sp>
    </p:spTree>
    <p:extLst>
      <p:ext uri="{BB962C8B-B14F-4D97-AF65-F5344CB8AC3E}">
        <p14:creationId xmlns:p14="http://schemas.microsoft.com/office/powerpoint/2010/main" val="1538150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$500 million in 2015 (FY2014), $635 in FY2016</a:t>
            </a:r>
          </a:p>
          <a:p>
            <a:pPr marL="171450" indent="-171450">
              <a:buFontTx/>
              <a:buChar char="-"/>
            </a:pPr>
            <a:r>
              <a:rPr lang="en-US" baseline="0" dirty="0" smtClean="0"/>
              <a:t>In first year, partnered with over 1200 local child care centers and 600 family child care programs, serving 32k infants and toddlers</a:t>
            </a:r>
          </a:p>
          <a:p>
            <a:pPr marL="171450" indent="-171450">
              <a:buFontTx/>
              <a:buChar char="-"/>
            </a:pPr>
            <a:r>
              <a:rPr lang="en-US" baseline="0" dirty="0" smtClean="0"/>
              <a:t>Homeless not specifically the point of this grant, but these programs spoke to this population</a:t>
            </a:r>
            <a:endParaRPr lang="en-US" dirty="0"/>
          </a:p>
        </p:txBody>
      </p:sp>
      <p:sp>
        <p:nvSpPr>
          <p:cNvPr id="4" name="Slide Number Placeholder 3"/>
          <p:cNvSpPr>
            <a:spLocks noGrp="1"/>
          </p:cNvSpPr>
          <p:nvPr>
            <p:ph type="sldNum" sz="quarter" idx="10"/>
          </p:nvPr>
        </p:nvSpPr>
        <p:spPr/>
        <p:txBody>
          <a:bodyPr/>
          <a:lstStyle/>
          <a:p>
            <a:fld id="{BF105DB2-FD3E-441D-8B7E-7AE83ECE27B3}" type="slidenum">
              <a:rPr lang="en-US" smtClean="0"/>
              <a:t>2</a:t>
            </a:fld>
            <a:endParaRPr lang="en-US"/>
          </a:p>
        </p:txBody>
      </p:sp>
    </p:spTree>
    <p:extLst>
      <p:ext uri="{BB962C8B-B14F-4D97-AF65-F5344CB8AC3E}">
        <p14:creationId xmlns:p14="http://schemas.microsoft.com/office/powerpoint/2010/main" val="2030659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Defining homelessness: multiple definitions through HUD,</a:t>
            </a:r>
            <a:r>
              <a:rPr lang="en-US" baseline="0" dirty="0" smtClean="0"/>
              <a:t> Dept. of Ed, and McKinney-Vento, but generally a person living somewhere that is not designed to be a residence.</a:t>
            </a:r>
          </a:p>
          <a:p>
            <a:pPr marL="171450" indent="-171450">
              <a:buFontTx/>
              <a:buChar char="-"/>
            </a:pPr>
            <a:r>
              <a:rPr lang="en-US" baseline="0" dirty="0" smtClean="0"/>
              <a:t>Brain development: </a:t>
            </a:r>
            <a:r>
              <a:rPr lang="en-US" sz="1200" kern="1200" dirty="0" smtClean="0">
                <a:solidFill>
                  <a:schemeClr val="tx1"/>
                </a:solidFill>
                <a:effectLst/>
                <a:latin typeface="+mn-lt"/>
                <a:ea typeface="+mn-ea"/>
                <a:cs typeface="+mn-cs"/>
              </a:rPr>
              <a:t>Between birth and age two, a human brain more than triples in size, reaching 75% of its total adult size at the end of the second year of life. </a:t>
            </a:r>
            <a:r>
              <a:rPr lang="en-US" sz="1200" kern="1200" baseline="0" dirty="0" smtClean="0">
                <a:solidFill>
                  <a:schemeClr val="tx1"/>
                </a:solidFill>
                <a:effectLst/>
                <a:latin typeface="+mn-lt"/>
                <a:ea typeface="+mn-ea"/>
                <a:cs typeface="+mn-cs"/>
              </a:rPr>
              <a:t>Traumatic environment such as homeless children face can negatively impact brain growth. </a:t>
            </a:r>
            <a:r>
              <a:rPr lang="en-US" sz="1200" kern="1200" dirty="0" smtClean="0">
                <a:solidFill>
                  <a:schemeClr val="tx1"/>
                </a:solidFill>
                <a:effectLst/>
                <a:latin typeface="+mn-lt"/>
                <a:ea typeface="+mn-ea"/>
                <a:cs typeface="+mn-cs"/>
              </a:rPr>
              <a:t>In one study, 15% homeless children were found to have a development delay and 9% had two or more.</a:t>
            </a:r>
          </a:p>
          <a:p>
            <a:pPr marL="171450" indent="-171450">
              <a:buFontTx/>
              <a:buChar char="-"/>
            </a:pPr>
            <a:r>
              <a:rPr lang="en-US" sz="1200" kern="1200" dirty="0" smtClean="0">
                <a:solidFill>
                  <a:schemeClr val="tx1"/>
                </a:solidFill>
                <a:effectLst/>
                <a:latin typeface="+mn-lt"/>
                <a:ea typeface="+mn-ea"/>
                <a:cs typeface="+mn-cs"/>
              </a:rPr>
              <a:t>Emotional development: Infants- primary task is to establish security and trust; toddlers- self-regulation and identity.</a:t>
            </a:r>
            <a:r>
              <a:rPr lang="en-US" sz="1200" kern="1200" baseline="0" dirty="0" smtClean="0">
                <a:solidFill>
                  <a:schemeClr val="tx1"/>
                </a:solidFill>
                <a:effectLst/>
                <a:latin typeface="+mn-lt"/>
                <a:ea typeface="+mn-ea"/>
                <a:cs typeface="+mn-cs"/>
              </a:rPr>
              <a:t> Variable/uncomfortable environments prevent security; no room to explore. </a:t>
            </a:r>
            <a:r>
              <a:rPr lang="en-US" sz="1200" kern="1200" dirty="0" smtClean="0">
                <a:solidFill>
                  <a:schemeClr val="tx1"/>
                </a:solidFill>
                <a:effectLst/>
                <a:latin typeface="+mn-lt"/>
                <a:ea typeface="+mn-ea"/>
                <a:cs typeface="+mn-cs"/>
              </a:rPr>
              <a:t>Higher mental health problems with low-income children, and one study found 54% of homeless children with evidence</a:t>
            </a:r>
            <a:r>
              <a:rPr lang="en-US" sz="1200" kern="1200" baseline="0" dirty="0" smtClean="0">
                <a:solidFill>
                  <a:schemeClr val="tx1"/>
                </a:solidFill>
                <a:effectLst/>
                <a:latin typeface="+mn-lt"/>
                <a:ea typeface="+mn-ea"/>
                <a:cs typeface="+mn-cs"/>
              </a:rPr>
              <a:t> of developmental delay.</a:t>
            </a:r>
          </a:p>
          <a:p>
            <a:pPr marL="171450" indent="-171450">
              <a:buFontTx/>
              <a:buChar char="-"/>
            </a:pPr>
            <a:r>
              <a:rPr lang="en-US" sz="1200" kern="1200" baseline="0" dirty="0" smtClean="0">
                <a:solidFill>
                  <a:schemeClr val="tx1"/>
                </a:solidFill>
                <a:effectLst/>
                <a:latin typeface="+mn-lt"/>
                <a:ea typeface="+mn-ea"/>
                <a:cs typeface="+mn-cs"/>
              </a:rPr>
              <a:t>Health: </a:t>
            </a:r>
            <a:r>
              <a:rPr lang="en-US" sz="1200" kern="1200" dirty="0" smtClean="0">
                <a:solidFill>
                  <a:schemeClr val="tx1"/>
                </a:solidFill>
                <a:effectLst/>
                <a:latin typeface="+mn-lt"/>
                <a:ea typeface="+mn-ea"/>
                <a:cs typeface="+mn-cs"/>
              </a:rPr>
              <a:t>health issues researchers have found that homeless infants and toddlers face at higher rates than housed children: preterm birth, low birth weight, Neonatal Intensive Care Unit stays, chronic ear infections, lead toxicity, asthma, and higher infant/child mortality.</a:t>
            </a:r>
          </a:p>
          <a:p>
            <a:pPr marL="171450" indent="-171450">
              <a:buFontTx/>
              <a:buChar char="-"/>
            </a:pPr>
            <a:r>
              <a:rPr lang="en-US" sz="1200" kern="1200" dirty="0" smtClean="0">
                <a:solidFill>
                  <a:schemeClr val="tx1"/>
                </a:solidFill>
                <a:effectLst/>
                <a:latin typeface="+mn-lt"/>
                <a:ea typeface="+mn-ea"/>
                <a:cs typeface="+mn-cs"/>
              </a:rPr>
              <a:t>Scope:</a:t>
            </a:r>
            <a:r>
              <a:rPr lang="en-US" sz="1200" kern="1200" baseline="0" dirty="0" smtClean="0">
                <a:solidFill>
                  <a:schemeClr val="tx1"/>
                </a:solidFill>
                <a:effectLst/>
                <a:latin typeface="+mn-lt"/>
                <a:ea typeface="+mn-ea"/>
                <a:cs typeface="+mn-cs"/>
              </a:rPr>
              <a:t> In 2015, 22.6% of the homeless population, or about 127,787 people, were children under the age of 18. Over half the children who lived in federally funded homeless shelters are under the age of 5. About one Maryland football stadium</a:t>
            </a:r>
          </a:p>
          <a:p>
            <a:pPr marL="171450" indent="-171450">
              <a:buFontTx/>
              <a:buChar char="-"/>
            </a:pPr>
            <a:r>
              <a:rPr lang="en-US" sz="1200" kern="1200" baseline="0" dirty="0" smtClean="0">
                <a:solidFill>
                  <a:schemeClr val="tx1"/>
                </a:solidFill>
                <a:effectLst/>
                <a:latin typeface="+mn-lt"/>
                <a:ea typeface="+mn-ea"/>
                <a:cs typeface="+mn-cs"/>
              </a:rPr>
              <a:t>It’s concerning the challenges these children face, but quality child care has shown to help mitigate these harms on children, and then also allow parents the freedom to search for jobs or complete training to put their families back on the path to being financially stable.</a:t>
            </a:r>
            <a:endParaRPr lang="en-US" dirty="0"/>
          </a:p>
        </p:txBody>
      </p:sp>
      <p:sp>
        <p:nvSpPr>
          <p:cNvPr id="4" name="Slide Number Placeholder 3"/>
          <p:cNvSpPr>
            <a:spLocks noGrp="1"/>
          </p:cNvSpPr>
          <p:nvPr>
            <p:ph type="sldNum" sz="quarter" idx="10"/>
          </p:nvPr>
        </p:nvSpPr>
        <p:spPr/>
        <p:txBody>
          <a:bodyPr/>
          <a:lstStyle/>
          <a:p>
            <a:fld id="{BF105DB2-FD3E-441D-8B7E-7AE83ECE27B3}" type="slidenum">
              <a:rPr lang="en-US" smtClean="0"/>
              <a:t>3</a:t>
            </a:fld>
            <a:endParaRPr lang="en-US"/>
          </a:p>
        </p:txBody>
      </p:sp>
    </p:spTree>
    <p:extLst>
      <p:ext uri="{BB962C8B-B14F-4D97-AF65-F5344CB8AC3E}">
        <p14:creationId xmlns:p14="http://schemas.microsoft.com/office/powerpoint/2010/main" val="2193566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 questions: </a:t>
            </a:r>
          </a:p>
          <a:p>
            <a:pPr lvl="1"/>
            <a:r>
              <a:rPr lang="en-US" dirty="0" smtClean="0"/>
              <a:t>Were EHS-CCP grant recipients who mentioned serving homeless able to do so?</a:t>
            </a:r>
          </a:p>
          <a:p>
            <a:pPr lvl="1"/>
            <a:r>
              <a:rPr lang="en-US" dirty="0" smtClean="0"/>
              <a:t>What were their challenges? Success? </a:t>
            </a:r>
          </a:p>
          <a:p>
            <a:pPr marL="171450" indent="-171450">
              <a:buFontTx/>
              <a:buChar char="-"/>
            </a:pPr>
            <a:r>
              <a:rPr lang="en-US" baseline="0" dirty="0" smtClean="0"/>
              <a:t>Case studies: Elkhart &amp; St. Joseph Counties Head Start Consortium in Indiana, </a:t>
            </a:r>
            <a:r>
              <a:rPr lang="en-US" baseline="0" dirty="0" err="1" smtClean="0"/>
              <a:t>Telamon</a:t>
            </a:r>
            <a:r>
              <a:rPr lang="en-US" baseline="0" dirty="0" smtClean="0"/>
              <a:t> in NC, Maryland Family Network. Diverse in geography, size, grant award, experience with EHS.</a:t>
            </a:r>
          </a:p>
          <a:p>
            <a:r>
              <a:rPr lang="en-US" dirty="0" smtClean="0"/>
              <a:t>Data collection</a:t>
            </a:r>
          </a:p>
          <a:p>
            <a:pPr lvl="1"/>
            <a:r>
              <a:rPr lang="en-US" dirty="0" smtClean="0"/>
              <a:t>Interviews:</a:t>
            </a:r>
            <a:r>
              <a:rPr lang="en-US" baseline="0" dirty="0" smtClean="0"/>
              <a:t> Interviews with administrators familiar with grant proposal process and partnerships</a:t>
            </a:r>
            <a:endParaRPr lang="en-US" dirty="0" smtClean="0"/>
          </a:p>
          <a:p>
            <a:pPr lvl="1"/>
            <a:r>
              <a:rPr lang="en-US" dirty="0" smtClean="0"/>
              <a:t>Document reviews: grant proposals, websites, additional documents</a:t>
            </a:r>
            <a:r>
              <a:rPr lang="en-US" baseline="0" dirty="0" smtClean="0"/>
              <a:t> from administrators</a:t>
            </a:r>
            <a:endParaRPr lang="en-US" dirty="0" smtClean="0"/>
          </a:p>
          <a:p>
            <a:pPr lvl="1"/>
            <a:r>
              <a:rPr lang="en-US" dirty="0" smtClean="0"/>
              <a:t>Program data- PIR</a:t>
            </a:r>
          </a:p>
          <a:p>
            <a:pPr lvl="1"/>
            <a:r>
              <a:rPr lang="en-US" dirty="0" smtClean="0"/>
              <a:t>Observation- will talk about in a minute</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BF105DB2-FD3E-441D-8B7E-7AE83ECE27B3}" type="slidenum">
              <a:rPr lang="en-US" smtClean="0"/>
              <a:t>4</a:t>
            </a:fld>
            <a:endParaRPr lang="en-US"/>
          </a:p>
        </p:txBody>
      </p:sp>
    </p:spTree>
    <p:extLst>
      <p:ext uri="{BB962C8B-B14F-4D97-AF65-F5344CB8AC3E}">
        <p14:creationId xmlns:p14="http://schemas.microsoft.com/office/powerpoint/2010/main" val="4173287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105DB2-FD3E-441D-8B7E-7AE83ECE27B3}" type="slidenum">
              <a:rPr lang="en-US" smtClean="0"/>
              <a:t>5</a:t>
            </a:fld>
            <a:endParaRPr lang="en-US"/>
          </a:p>
        </p:txBody>
      </p:sp>
    </p:spTree>
    <p:extLst>
      <p:ext uri="{BB962C8B-B14F-4D97-AF65-F5344CB8AC3E}">
        <p14:creationId xmlns:p14="http://schemas.microsoft.com/office/powerpoint/2010/main" val="3784094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Observation</a:t>
            </a:r>
            <a:r>
              <a:rPr lang="en-US" baseline="0" dirty="0" smtClean="0"/>
              <a:t> and meeting at Sarah’s Hope</a:t>
            </a:r>
          </a:p>
          <a:p>
            <a:pPr marL="171450" indent="-171450">
              <a:buFontTx/>
              <a:buChar char="-"/>
            </a:pPr>
            <a:r>
              <a:rPr lang="en-US" baseline="0" dirty="0" smtClean="0"/>
              <a:t>One of the highest poverty areas in Baltimore—domestic violence is 25% higher than the rest of the city, teen birth rate is twice the state average, and one out of every five children is arrested before they turn 18</a:t>
            </a:r>
          </a:p>
          <a:p>
            <a:pPr marL="171450" indent="-171450">
              <a:buFontTx/>
              <a:buChar char="-"/>
            </a:pPr>
            <a:r>
              <a:rPr lang="en-US" baseline="0" dirty="0" smtClean="0"/>
              <a:t>Description of facilities and nursery run by PACT</a:t>
            </a:r>
          </a:p>
          <a:p>
            <a:pPr marL="171450" indent="-171450">
              <a:buFontTx/>
              <a:buChar char="-"/>
            </a:pPr>
            <a:r>
              <a:rPr lang="en-US" baseline="0" dirty="0" smtClean="0"/>
              <a:t>Spoke with director of the nursery there, and also observed the children and parents in segments of 5 to 20 minutes, echoing the Child-Caregiver Observation System used in an earlier study of EHS in 1998</a:t>
            </a:r>
            <a:endParaRPr lang="en-US" dirty="0"/>
          </a:p>
        </p:txBody>
      </p:sp>
      <p:sp>
        <p:nvSpPr>
          <p:cNvPr id="4" name="Slide Number Placeholder 3"/>
          <p:cNvSpPr>
            <a:spLocks noGrp="1"/>
          </p:cNvSpPr>
          <p:nvPr>
            <p:ph type="sldNum" sz="quarter" idx="10"/>
          </p:nvPr>
        </p:nvSpPr>
        <p:spPr/>
        <p:txBody>
          <a:bodyPr/>
          <a:lstStyle/>
          <a:p>
            <a:fld id="{BF105DB2-FD3E-441D-8B7E-7AE83ECE27B3}" type="slidenum">
              <a:rPr lang="en-US" smtClean="0"/>
              <a:t>6</a:t>
            </a:fld>
            <a:endParaRPr lang="en-US"/>
          </a:p>
        </p:txBody>
      </p:sp>
    </p:spTree>
    <p:extLst>
      <p:ext uri="{BB962C8B-B14F-4D97-AF65-F5344CB8AC3E}">
        <p14:creationId xmlns:p14="http://schemas.microsoft.com/office/powerpoint/2010/main" val="4195690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After collecting</a:t>
            </a:r>
            <a:r>
              <a:rPr lang="en-US" baseline="0" dirty="0" smtClean="0"/>
              <a:t> all my data through interviews, observations, document reviews, and data analysis, I went to answer our original research questions. The first was—were these child care centers able to serve homeless children with the EHS-CCP grant?</a:t>
            </a:r>
            <a:endParaRPr lang="en-US" dirty="0"/>
          </a:p>
        </p:txBody>
      </p:sp>
      <p:sp>
        <p:nvSpPr>
          <p:cNvPr id="4" name="Slide Number Placeholder 3"/>
          <p:cNvSpPr>
            <a:spLocks noGrp="1"/>
          </p:cNvSpPr>
          <p:nvPr>
            <p:ph type="sldNum" sz="quarter" idx="10"/>
          </p:nvPr>
        </p:nvSpPr>
        <p:spPr/>
        <p:txBody>
          <a:bodyPr/>
          <a:lstStyle/>
          <a:p>
            <a:fld id="{BF105DB2-FD3E-441D-8B7E-7AE83ECE27B3}" type="slidenum">
              <a:rPr lang="en-US" smtClean="0"/>
              <a:t>7</a:t>
            </a:fld>
            <a:endParaRPr lang="en-US"/>
          </a:p>
        </p:txBody>
      </p:sp>
    </p:spTree>
    <p:extLst>
      <p:ext uri="{BB962C8B-B14F-4D97-AF65-F5344CB8AC3E}">
        <p14:creationId xmlns:p14="http://schemas.microsoft.com/office/powerpoint/2010/main" val="998258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After gathering data, I</a:t>
            </a:r>
            <a:r>
              <a:rPr lang="en-US" baseline="0" dirty="0" smtClean="0"/>
              <a:t> evaluated several categories that continued to surface in interviews as important components in services for homeless families, and then rated each grant recipient on the strength of their program.</a:t>
            </a:r>
          </a:p>
          <a:p>
            <a:pPr marL="228600" indent="-228600">
              <a:buFontTx/>
              <a:buAutoNum type="arabicPeriod"/>
            </a:pPr>
            <a:r>
              <a:rPr lang="en-US" baseline="0" dirty="0" smtClean="0"/>
              <a:t>Child social/emotional</a:t>
            </a:r>
          </a:p>
          <a:p>
            <a:pPr marL="685800" lvl="1" indent="-228600">
              <a:buFontTx/>
              <a:buAutoNum type="arabicPeriod"/>
            </a:pPr>
            <a:r>
              <a:rPr lang="en-US" baseline="0" dirty="0" smtClean="0"/>
              <a:t>Elkhart: Served so few, nothing specific</a:t>
            </a:r>
          </a:p>
          <a:p>
            <a:pPr marL="685800" lvl="1" indent="-228600">
              <a:buFontTx/>
              <a:buAutoNum type="arabicPeriod"/>
            </a:pPr>
            <a:r>
              <a:rPr lang="en-US" baseline="0" dirty="0" err="1" smtClean="0"/>
              <a:t>Telamon</a:t>
            </a:r>
            <a:r>
              <a:rPr lang="en-US" baseline="0" dirty="0" smtClean="0"/>
              <a:t>: spoke about health services, and some emotional but wasn’t specific program for homeless</a:t>
            </a:r>
          </a:p>
          <a:p>
            <a:pPr marL="685800" lvl="1" indent="-228600">
              <a:buFontTx/>
              <a:buAutoNum type="arabicPeriod"/>
            </a:pPr>
            <a:r>
              <a:rPr lang="en-US" baseline="0" dirty="0" smtClean="0"/>
              <a:t>MFN: Child feeling mad example, separation anxiety songs and practices</a:t>
            </a:r>
          </a:p>
          <a:p>
            <a:pPr marL="228600" lvl="0" indent="-228600">
              <a:buFontTx/>
              <a:buAutoNum type="arabicPeriod"/>
            </a:pPr>
            <a:r>
              <a:rPr lang="en-US" baseline="0" dirty="0" smtClean="0"/>
              <a:t>Parent social</a:t>
            </a:r>
          </a:p>
          <a:p>
            <a:pPr marL="685800" lvl="1" indent="-228600">
              <a:buFontTx/>
              <a:buAutoNum type="arabicPeriod"/>
            </a:pPr>
            <a:r>
              <a:rPr lang="en-US" baseline="0" dirty="0" smtClean="0"/>
              <a:t>Elkhart: support for teen moms, strong partnerships for social services</a:t>
            </a:r>
          </a:p>
          <a:p>
            <a:pPr marL="685800" lvl="1" indent="-228600">
              <a:buFontTx/>
              <a:buAutoNum type="arabicPeriod"/>
            </a:pPr>
            <a:r>
              <a:rPr lang="en-US" baseline="0" dirty="0" err="1" smtClean="0"/>
              <a:t>Telamon</a:t>
            </a:r>
            <a:r>
              <a:rPr lang="en-US" baseline="0" dirty="0" smtClean="0"/>
              <a:t>: “family partnership process” intake interviews, setting goals, financial training</a:t>
            </a:r>
          </a:p>
          <a:p>
            <a:pPr marL="685800" lvl="1" indent="-228600">
              <a:buFontTx/>
              <a:buAutoNum type="arabicPeriod"/>
            </a:pPr>
            <a:r>
              <a:rPr lang="en-US" baseline="0" dirty="0" smtClean="0"/>
              <a:t>MFN: mindfulness, gaining trust, coffee example</a:t>
            </a:r>
          </a:p>
          <a:p>
            <a:pPr marL="228600" lvl="0" indent="-228600">
              <a:buFontTx/>
              <a:buAutoNum type="arabicPeriod"/>
            </a:pPr>
            <a:r>
              <a:rPr lang="en-US" baseline="0" dirty="0" smtClean="0"/>
              <a:t>Parent-child relationships</a:t>
            </a:r>
          </a:p>
          <a:p>
            <a:pPr marL="685800" lvl="1" indent="-228600">
              <a:buFontTx/>
              <a:buAutoNum type="arabicPeriod"/>
            </a:pPr>
            <a:r>
              <a:rPr lang="en-US" baseline="0" dirty="0" err="1" smtClean="0"/>
              <a:t>Telamon</a:t>
            </a:r>
            <a:r>
              <a:rPr lang="en-US" baseline="0" dirty="0" smtClean="0"/>
              <a:t> and the Consortium only spoke somewhat about enhancing parent-child relationships</a:t>
            </a:r>
          </a:p>
          <a:p>
            <a:pPr marL="685800" lvl="1" indent="-228600">
              <a:buFontTx/>
              <a:buAutoNum type="arabicPeriod"/>
            </a:pPr>
            <a:r>
              <a:rPr lang="en-US" baseline="0" dirty="0" smtClean="0"/>
              <a:t>MFN: Mindful Awareness Play with parents, sharing “angel moments” with parents</a:t>
            </a:r>
          </a:p>
          <a:p>
            <a:pPr marL="228600" lvl="0" indent="-228600">
              <a:buFontTx/>
              <a:buAutoNum type="arabicPeriod"/>
            </a:pPr>
            <a:r>
              <a:rPr lang="en-US" baseline="0" dirty="0" smtClean="0"/>
              <a:t>Transportation</a:t>
            </a:r>
          </a:p>
          <a:p>
            <a:pPr marL="685800" lvl="1" indent="-228600">
              <a:buFontTx/>
              <a:buAutoNum type="arabicPeriod"/>
            </a:pPr>
            <a:r>
              <a:rPr lang="en-US" dirty="0" smtClean="0"/>
              <a:t>Indiana: strongest.</a:t>
            </a:r>
            <a:r>
              <a:rPr lang="en-US" baseline="0" dirty="0" smtClean="0"/>
              <a:t> Homeless families: mobile, rural area. Paid for bus services for families</a:t>
            </a:r>
          </a:p>
          <a:p>
            <a:pPr marL="685800" lvl="1" indent="-228600">
              <a:buFontTx/>
              <a:buAutoNum type="arabicPeriod"/>
            </a:pPr>
            <a:r>
              <a:rPr lang="en-US" baseline="0" dirty="0" smtClean="0"/>
              <a:t>MFN: paid for some cabs but not other transportation</a:t>
            </a:r>
          </a:p>
          <a:p>
            <a:pPr marL="685800" lvl="1" indent="-228600">
              <a:buFontTx/>
              <a:buAutoNum type="arabicPeriod"/>
            </a:pPr>
            <a:r>
              <a:rPr lang="en-US" baseline="0" dirty="0" err="1" smtClean="0"/>
              <a:t>Telamon</a:t>
            </a:r>
            <a:r>
              <a:rPr lang="en-US" baseline="0" dirty="0" smtClean="0"/>
              <a:t>: #1 barrier, no transportation, liability, child care centers not in highest need areas either</a:t>
            </a:r>
          </a:p>
          <a:p>
            <a:pPr marL="228600" lvl="0" indent="-228600">
              <a:buFontTx/>
              <a:buAutoNum type="arabicPeriod"/>
            </a:pPr>
            <a:r>
              <a:rPr lang="en-US" baseline="0" dirty="0" smtClean="0"/>
              <a:t>Housing assistance</a:t>
            </a:r>
          </a:p>
          <a:p>
            <a:pPr marL="685800" lvl="1" indent="-228600">
              <a:buFontTx/>
              <a:buAutoNum type="arabicPeriod"/>
            </a:pPr>
            <a:r>
              <a:rPr lang="en-US" baseline="0" dirty="0" smtClean="0"/>
              <a:t>Indiana: housing transition=biggest challenge</a:t>
            </a:r>
          </a:p>
          <a:p>
            <a:pPr marL="685800" lvl="1" indent="-228600">
              <a:buFontTx/>
              <a:buAutoNum type="arabicPeriod"/>
            </a:pPr>
            <a:r>
              <a:rPr lang="en-US" baseline="0" dirty="0" err="1" smtClean="0"/>
              <a:t>Telamon</a:t>
            </a:r>
            <a:r>
              <a:rPr lang="en-US" baseline="0" dirty="0" smtClean="0"/>
              <a:t>: end goal of housing not quite achieved</a:t>
            </a:r>
          </a:p>
          <a:p>
            <a:pPr marL="685800" lvl="1" indent="-228600">
              <a:buFontTx/>
              <a:buAutoNum type="arabicPeriod"/>
            </a:pPr>
            <a:r>
              <a:rPr lang="en-US" baseline="0" dirty="0" smtClean="0"/>
              <a:t>MFN: Homeless shelter staff assist families and other partners across state too, but nothing that MFN does</a:t>
            </a:r>
          </a:p>
          <a:p>
            <a:pPr marL="228600" lvl="0" indent="-228600">
              <a:buFontTx/>
              <a:buAutoNum type="arabicPeriod"/>
            </a:pPr>
            <a:r>
              <a:rPr lang="en-US" baseline="0" dirty="0" smtClean="0"/>
              <a:t>Recruitment/Prioritization of homeless</a:t>
            </a:r>
          </a:p>
          <a:p>
            <a:pPr marL="685800" lvl="1" indent="-228600">
              <a:buFontTx/>
              <a:buAutoNum type="arabicPeriod"/>
            </a:pPr>
            <a:r>
              <a:rPr lang="en-US" baseline="0" dirty="0" smtClean="0"/>
              <a:t>Indiana: Low #s, but had hard time saving spots based on timing. New 3% policy will help</a:t>
            </a:r>
          </a:p>
          <a:p>
            <a:pPr marL="685800" lvl="1" indent="-228600">
              <a:buFontTx/>
              <a:buAutoNum type="arabicPeriod"/>
            </a:pPr>
            <a:r>
              <a:rPr lang="en-US" dirty="0" err="1" smtClean="0"/>
              <a:t>Telamon</a:t>
            </a:r>
            <a:r>
              <a:rPr lang="en-US" dirty="0" smtClean="0"/>
              <a:t>: some advertising</a:t>
            </a:r>
            <a:r>
              <a:rPr lang="en-US" baseline="0" dirty="0" smtClean="0"/>
              <a:t> and prioritized points, but more word of mouth</a:t>
            </a:r>
          </a:p>
          <a:p>
            <a:pPr marL="685800" lvl="1" indent="-228600">
              <a:buFontTx/>
              <a:buAutoNum type="arabicPeriod"/>
            </a:pPr>
            <a:r>
              <a:rPr lang="en-US" baseline="0" dirty="0" smtClean="0"/>
              <a:t>MFN: Not much active outreach across the state, but strong priority because of partnership with Sarah’s Hope</a:t>
            </a:r>
          </a:p>
          <a:p>
            <a:pPr marL="228600" lvl="0" indent="-228600">
              <a:buFontTx/>
              <a:buAutoNum type="arabicPeriod"/>
            </a:pPr>
            <a:r>
              <a:rPr lang="en-US" baseline="0" dirty="0" smtClean="0"/>
              <a:t>Community partnerships</a:t>
            </a:r>
          </a:p>
          <a:p>
            <a:pPr marL="685800" lvl="1" indent="-228600">
              <a:buFontTx/>
              <a:buAutoNum type="arabicPeriod"/>
            </a:pPr>
            <a:r>
              <a:rPr lang="en-US" baseline="0" dirty="0" smtClean="0"/>
              <a:t>Indiana: Very strong community partnerships, which was good with a program that was weaker. Centrally located in South Bend (good and bad)</a:t>
            </a:r>
          </a:p>
          <a:p>
            <a:pPr marL="685800" lvl="1" indent="-228600">
              <a:buFontTx/>
              <a:buAutoNum type="arabicPeriod"/>
            </a:pPr>
            <a:r>
              <a:rPr lang="en-US" baseline="0" dirty="0" err="1" smtClean="0"/>
              <a:t>Telamon</a:t>
            </a:r>
            <a:r>
              <a:rPr lang="en-US" baseline="0" dirty="0" smtClean="0"/>
              <a:t>: “resource rich,” Project CATCH referrals</a:t>
            </a:r>
          </a:p>
          <a:p>
            <a:pPr marL="685800" lvl="1" indent="-228600">
              <a:buFontTx/>
              <a:buAutoNum type="arabicPeriod"/>
            </a:pPr>
            <a:r>
              <a:rPr lang="en-US" baseline="0" dirty="0" smtClean="0"/>
              <a:t>MFN: One struggle: CCPs—not prepared for EHS standards; but PACT partnership and shelter partnership very strong</a:t>
            </a:r>
          </a:p>
        </p:txBody>
      </p:sp>
      <p:sp>
        <p:nvSpPr>
          <p:cNvPr id="4" name="Slide Number Placeholder 3"/>
          <p:cNvSpPr>
            <a:spLocks noGrp="1"/>
          </p:cNvSpPr>
          <p:nvPr>
            <p:ph type="sldNum" sz="quarter" idx="10"/>
          </p:nvPr>
        </p:nvSpPr>
        <p:spPr/>
        <p:txBody>
          <a:bodyPr/>
          <a:lstStyle/>
          <a:p>
            <a:fld id="{BF105DB2-FD3E-441D-8B7E-7AE83ECE27B3}" type="slidenum">
              <a:rPr lang="en-US" smtClean="0"/>
              <a:t>8</a:t>
            </a:fld>
            <a:endParaRPr lang="en-US"/>
          </a:p>
        </p:txBody>
      </p:sp>
    </p:spTree>
    <p:extLst>
      <p:ext uri="{BB962C8B-B14F-4D97-AF65-F5344CB8AC3E}">
        <p14:creationId xmlns:p14="http://schemas.microsoft.com/office/powerpoint/2010/main" val="195364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this data and these interviews, there were</a:t>
            </a:r>
            <a:r>
              <a:rPr lang="en-US" baseline="0" dirty="0" smtClean="0"/>
              <a:t> also a few core challenges and successes I found at the child care centers in these case studies.</a:t>
            </a:r>
            <a:endParaRPr lang="en-US" dirty="0"/>
          </a:p>
        </p:txBody>
      </p:sp>
      <p:sp>
        <p:nvSpPr>
          <p:cNvPr id="4" name="Slide Number Placeholder 3"/>
          <p:cNvSpPr>
            <a:spLocks noGrp="1"/>
          </p:cNvSpPr>
          <p:nvPr>
            <p:ph type="sldNum" sz="quarter" idx="10"/>
          </p:nvPr>
        </p:nvSpPr>
        <p:spPr/>
        <p:txBody>
          <a:bodyPr/>
          <a:lstStyle/>
          <a:p>
            <a:fld id="{BF105DB2-FD3E-441D-8B7E-7AE83ECE27B3}" type="slidenum">
              <a:rPr lang="en-US" smtClean="0"/>
              <a:t>9</a:t>
            </a:fld>
            <a:endParaRPr lang="en-US"/>
          </a:p>
        </p:txBody>
      </p:sp>
    </p:spTree>
    <p:extLst>
      <p:ext uri="{BB962C8B-B14F-4D97-AF65-F5344CB8AC3E}">
        <p14:creationId xmlns:p14="http://schemas.microsoft.com/office/powerpoint/2010/main" val="2159066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this data and these interviews, there were</a:t>
            </a:r>
            <a:r>
              <a:rPr lang="en-US" baseline="0" dirty="0" smtClean="0"/>
              <a:t> also a few core challenges and successes I found at the child care centers in these case studies.</a:t>
            </a:r>
            <a:endParaRPr lang="en-US" dirty="0"/>
          </a:p>
        </p:txBody>
      </p:sp>
      <p:sp>
        <p:nvSpPr>
          <p:cNvPr id="4" name="Slide Number Placeholder 3"/>
          <p:cNvSpPr>
            <a:spLocks noGrp="1"/>
          </p:cNvSpPr>
          <p:nvPr>
            <p:ph type="sldNum" sz="quarter" idx="10"/>
          </p:nvPr>
        </p:nvSpPr>
        <p:spPr/>
        <p:txBody>
          <a:bodyPr/>
          <a:lstStyle/>
          <a:p>
            <a:fld id="{BF105DB2-FD3E-441D-8B7E-7AE83ECE27B3}" type="slidenum">
              <a:rPr lang="en-US" smtClean="0"/>
              <a:t>10</a:t>
            </a:fld>
            <a:endParaRPr lang="en-US"/>
          </a:p>
        </p:txBody>
      </p:sp>
    </p:spTree>
    <p:extLst>
      <p:ext uri="{BB962C8B-B14F-4D97-AF65-F5344CB8AC3E}">
        <p14:creationId xmlns:p14="http://schemas.microsoft.com/office/powerpoint/2010/main" val="1476579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Additional funding/research</a:t>
            </a:r>
          </a:p>
          <a:p>
            <a:pPr marL="628650" lvl="1" indent="-171450">
              <a:buFontTx/>
              <a:buChar char="-"/>
            </a:pPr>
            <a:r>
              <a:rPr lang="en-US" baseline="0" dirty="0" smtClean="0"/>
              <a:t>Demonstration grant, grant specific for homeless families in EHS/EHS-CCP, or just more EHS-CCP grants in general</a:t>
            </a:r>
          </a:p>
          <a:p>
            <a:pPr marL="171450" lvl="0" indent="-171450">
              <a:buFontTx/>
              <a:buChar char="-"/>
            </a:pPr>
            <a:r>
              <a:rPr lang="en-US" baseline="0" dirty="0" smtClean="0"/>
              <a:t>Conclusion: I learned a lot about the challenges homeless children and families face, and what child care centers across the country are trying to do about it. But as important as the EHS requirements and guidelines are, it seemed the biggest services for homeless families came through the people who staffed the individual centers, and the partnerships they made in their local communities to create that continuum of care. I hope that some of my findings are able to help ACF and future child care partners to come. Thank you. </a:t>
            </a:r>
            <a:endParaRPr lang="en-US" baseline="0" dirty="0"/>
          </a:p>
        </p:txBody>
      </p:sp>
      <p:sp>
        <p:nvSpPr>
          <p:cNvPr id="4" name="Slide Number Placeholder 3"/>
          <p:cNvSpPr>
            <a:spLocks noGrp="1"/>
          </p:cNvSpPr>
          <p:nvPr>
            <p:ph type="sldNum" sz="quarter" idx="10"/>
          </p:nvPr>
        </p:nvSpPr>
        <p:spPr/>
        <p:txBody>
          <a:bodyPr/>
          <a:lstStyle/>
          <a:p>
            <a:fld id="{BF105DB2-FD3E-441D-8B7E-7AE83ECE27B3}" type="slidenum">
              <a:rPr lang="en-US" smtClean="0"/>
              <a:t>11</a:t>
            </a:fld>
            <a:endParaRPr lang="en-US"/>
          </a:p>
        </p:txBody>
      </p:sp>
    </p:spTree>
    <p:extLst>
      <p:ext uri="{BB962C8B-B14F-4D97-AF65-F5344CB8AC3E}">
        <p14:creationId xmlns:p14="http://schemas.microsoft.com/office/powerpoint/2010/main" val="2184796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105DB2-FD3E-441D-8B7E-7AE83ECE27B3}" type="slidenum">
              <a:rPr lang="en-US" smtClean="0"/>
              <a:t>12</a:t>
            </a:fld>
            <a:endParaRPr lang="en-US"/>
          </a:p>
        </p:txBody>
      </p:sp>
    </p:spTree>
    <p:extLst>
      <p:ext uri="{BB962C8B-B14F-4D97-AF65-F5344CB8AC3E}">
        <p14:creationId xmlns:p14="http://schemas.microsoft.com/office/powerpoint/2010/main" val="1340462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title block"/>
          <p:cNvSpPr/>
          <p:nvPr/>
        </p:nvSpPr>
        <p:spPr>
          <a:xfrm>
            <a:off x="1141413" y="1600200"/>
            <a:ext cx="9902952" cy="3276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7" name="top graphic"/>
          <p:cNvGrpSpPr/>
          <p:nvPr/>
        </p:nvGrpSpPr>
        <p:grpSpPr>
          <a:xfrm>
            <a:off x="1279" y="0"/>
            <a:ext cx="12188952" cy="429768"/>
            <a:chOff x="1279" y="0"/>
            <a:chExt cx="12188952" cy="429768"/>
          </a:xfrm>
        </p:grpSpPr>
        <p:sp>
          <p:nvSpPr>
            <p:cNvPr id="8" name="Rectangle 7"/>
            <p:cNvSpPr/>
            <p:nvPr/>
          </p:nvSpPr>
          <p:spPr>
            <a:xfrm>
              <a:off x="1279" y="0"/>
              <a:ext cx="12188952"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1279" y="228600"/>
              <a:ext cx="12188952" cy="2011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279" y="306324"/>
              <a:ext cx="12188952"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23" name="bottom graphic"/>
          <p:cNvGrpSpPr/>
          <p:nvPr/>
        </p:nvGrpSpPr>
        <p:grpSpPr>
          <a:xfrm>
            <a:off x="0" y="6080760"/>
            <a:ext cx="12190231" cy="777240"/>
            <a:chOff x="0" y="6080760"/>
            <a:chExt cx="12190231" cy="777240"/>
          </a:xfrm>
        </p:grpSpPr>
        <p:sp>
          <p:nvSpPr>
            <p:cNvPr id="13" name="Rectangle 12"/>
            <p:cNvSpPr/>
            <p:nvPr/>
          </p:nvSpPr>
          <p:spPr>
            <a:xfrm>
              <a:off x="0" y="6217920"/>
              <a:ext cx="12188825" cy="640080"/>
            </a:xfrm>
            <a:prstGeom prst="rect">
              <a:avLst/>
            </a:prstGeom>
            <a:solidFill>
              <a:schemeClr val="tx1"/>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a:p>
          </p:txBody>
        </p:sp>
        <p:sp>
          <p:nvSpPr>
            <p:cNvPr id="14" name="Rectangle 13"/>
            <p:cNvSpPr/>
            <p:nvPr/>
          </p:nvSpPr>
          <p:spPr>
            <a:xfrm>
              <a:off x="1279" y="6080760"/>
              <a:ext cx="12188952" cy="97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Rectangle 14"/>
            <p:cNvSpPr/>
            <p:nvPr/>
          </p:nvSpPr>
          <p:spPr>
            <a:xfrm>
              <a:off x="1279" y="6172200"/>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3" name="Subtitle 2"/>
          <p:cNvSpPr>
            <a:spLocks noGrp="1"/>
          </p:cNvSpPr>
          <p:nvPr>
            <p:ph type="subTitle" idx="1"/>
          </p:nvPr>
        </p:nvSpPr>
        <p:spPr>
          <a:xfrm>
            <a:off x="1522413" y="5029200"/>
            <a:ext cx="8229598" cy="838200"/>
          </a:xfrm>
        </p:spPr>
        <p:txBody>
          <a:bodyPr/>
          <a:lstStyle>
            <a:lvl1pPr marL="0" indent="0" algn="l">
              <a:lnSpc>
                <a:spcPct val="90000"/>
              </a:lnSpc>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2" name="Title 1"/>
          <p:cNvSpPr>
            <a:spLocks noGrp="1"/>
          </p:cNvSpPr>
          <p:nvPr>
            <p:ph type="ctrTitle"/>
          </p:nvPr>
        </p:nvSpPr>
        <p:spPr>
          <a:xfrm>
            <a:off x="1522414" y="1905000"/>
            <a:ext cx="9143998" cy="2667000"/>
          </a:xfrm>
        </p:spPr>
        <p:txBody>
          <a:bodyPr anchor="b">
            <a:normAutofit/>
          </a:bodyPr>
          <a:lstStyle>
            <a:lvl1pPr>
              <a:lnSpc>
                <a:spcPct val="80000"/>
              </a:lnSpc>
              <a:defRPr sz="6600">
                <a:solidFill>
                  <a:schemeClr val="bg1"/>
                </a:solidFill>
                <a:effectLst>
                  <a:outerShdw blurRad="88900" algn="ctr" rotWithShape="0">
                    <a:prstClr val="black">
                      <a:alpha val="35000"/>
                    </a:prstClr>
                  </a:outerShdw>
                </a:effectLst>
              </a:defRPr>
            </a:lvl1pPr>
          </a:lstStyle>
          <a:p>
            <a:r>
              <a:rPr lang="en-US" smtClean="0"/>
              <a:t>Click to edit Master title style</a:t>
            </a:r>
            <a:endParaRPr/>
          </a:p>
        </p:txBody>
      </p:sp>
      <p:sp>
        <p:nvSpPr>
          <p:cNvPr id="20" name="Date Placeholder 19"/>
          <p:cNvSpPr>
            <a:spLocks noGrp="1"/>
          </p:cNvSpPr>
          <p:nvPr>
            <p:ph type="dt" sz="half" idx="10"/>
          </p:nvPr>
        </p:nvSpPr>
        <p:spPr/>
        <p:txBody>
          <a:bodyPr/>
          <a:lstStyle/>
          <a:p>
            <a:fld id="{8E36636D-D922-432D-A958-524484B5923D}" type="datetimeFigureOut">
              <a:rPr lang="en-US"/>
              <a:pPr/>
              <a:t>5/15/2017</a:t>
            </a:fld>
            <a:endParaRPr/>
          </a:p>
        </p:txBody>
      </p:sp>
      <p:sp>
        <p:nvSpPr>
          <p:cNvPr id="21" name="Footer Placeholder 20"/>
          <p:cNvSpPr>
            <a:spLocks noGrp="1"/>
          </p:cNvSpPr>
          <p:nvPr>
            <p:ph type="ftr" sz="quarter" idx="11"/>
          </p:nvPr>
        </p:nvSpPr>
        <p:spPr/>
        <p:txBody>
          <a:bodyPr/>
          <a:lstStyle/>
          <a:p>
            <a:endParaRPr/>
          </a:p>
        </p:txBody>
      </p:sp>
      <p:sp>
        <p:nvSpPr>
          <p:cNvPr id="22" name="Slide Number Placeholder 21"/>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1894935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200"/>
            </a:lvl1p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E36636D-D922-432D-A958-524484B5923D}" type="datetimeFigureOut">
              <a:rPr lang="en-US"/>
              <a:pPr/>
              <a:t>5/15/2017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506475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413" y="1905000"/>
            <a:ext cx="9144000" cy="2667000"/>
          </a:xfrm>
        </p:spPr>
        <p:txBody>
          <a:bodyPr anchor="b">
            <a:normAutofit/>
          </a:bodyPr>
          <a:lstStyle>
            <a:lvl1pPr algn="l">
              <a:defRPr sz="5400" b="0" cap="none" baseline="0"/>
            </a:lvl1pPr>
          </a:lstStyle>
          <a:p>
            <a:r>
              <a:rPr lang="en-US" smtClean="0"/>
              <a:t>Click to edit Master title style</a:t>
            </a:r>
            <a:endParaRPr/>
          </a:p>
        </p:txBody>
      </p:sp>
      <p:sp>
        <p:nvSpPr>
          <p:cNvPr id="3" name="Text Placeholder 2"/>
          <p:cNvSpPr>
            <a:spLocks noGrp="1"/>
          </p:cNvSpPr>
          <p:nvPr>
            <p:ph type="body" idx="1"/>
          </p:nvPr>
        </p:nvSpPr>
        <p:spPr>
          <a:xfrm>
            <a:off x="1522413" y="4876800"/>
            <a:ext cx="8229598"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8E36636D-D922-432D-A958-524484B5923D}" type="datetimeFigureOut">
              <a:rPr lang="en-US"/>
              <a:pPr/>
              <a:t>5/15/2017</a:t>
            </a:fld>
            <a:endParaRPr/>
          </a:p>
        </p:txBody>
      </p:sp>
      <p:sp>
        <p:nvSpPr>
          <p:cNvPr id="5" name="Footer Placeholder 4"/>
          <p:cNvSpPr>
            <a:spLocks noGrp="1"/>
          </p:cNvSpPr>
          <p:nvPr>
            <p:ph type="ftr" sz="quarter" idx="11"/>
          </p:nvPr>
        </p:nvSpPr>
        <p:spPr/>
        <p:txBody>
          <a:bodyPr/>
          <a:lstStyle>
            <a:lvl1pPr>
              <a:defRPr>
                <a:solidFill>
                  <a:schemeClr val="tx1"/>
                </a:solidFill>
              </a:defRPr>
            </a:lvl1pPr>
          </a:lstStyle>
          <a:p>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F28FB93-0A08-4E7D-8E63-9EFA29F1E093}" type="slidenum">
              <a:rPr/>
              <a:pPr/>
              <a:t>‹#›</a:t>
            </a:fld>
            <a:endParaRPr/>
          </a:p>
        </p:txBody>
      </p:sp>
    </p:spTree>
    <p:extLst>
      <p:ext uri="{BB962C8B-B14F-4D97-AF65-F5344CB8AC3E}">
        <p14:creationId xmlns:p14="http://schemas.microsoft.com/office/powerpoint/2010/main" val="558729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522413" y="1904999"/>
            <a:ext cx="4435564" cy="408892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30849" y="1904999"/>
            <a:ext cx="4435564" cy="408892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8E36636D-D922-432D-A958-524484B5923D}" type="datetimeFigureOut">
              <a:rPr lang="en-US"/>
              <a:pPr/>
              <a:t>5/15/2017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1236067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22413" y="1828800"/>
            <a:ext cx="4419599" cy="685801"/>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22413" y="2590801"/>
            <a:ext cx="4419599"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6814" y="1828800"/>
            <a:ext cx="4419599" cy="685801"/>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46814" y="2590801"/>
            <a:ext cx="4419599"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8E36636D-D922-432D-A958-524484B5923D}" type="datetimeFigureOut">
              <a:rPr lang="en-US"/>
              <a:pPr/>
              <a:t>5/15/2017</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1436762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8E36636D-D922-432D-A958-524484B5923D}" type="datetimeFigureOut">
              <a:rPr lang="en-US"/>
              <a:pPr/>
              <a:t>5/15/2017</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3023199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6" name="bottom graphic"/>
          <p:cNvGrpSpPr/>
          <p:nvPr/>
        </p:nvGrpSpPr>
        <p:grpSpPr>
          <a:xfrm>
            <a:off x="0" y="6309360"/>
            <a:ext cx="12190231" cy="548640"/>
            <a:chOff x="0" y="6309360"/>
            <a:chExt cx="12190231" cy="548640"/>
          </a:xfrm>
        </p:grpSpPr>
        <p:sp>
          <p:nvSpPr>
            <p:cNvPr id="7" name="Rectangle 6"/>
            <p:cNvSpPr/>
            <p:nvPr/>
          </p:nvSpPr>
          <p:spPr>
            <a:xfrm>
              <a:off x="0" y="6400800"/>
              <a:ext cx="12188825" cy="457200"/>
            </a:xfrm>
            <a:prstGeom prst="rect">
              <a:avLst/>
            </a:prstGeom>
            <a:solidFill>
              <a:schemeClr val="tx1"/>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a:p>
          </p:txBody>
        </p:sp>
        <p:sp>
          <p:nvSpPr>
            <p:cNvPr id="8" name="Rectangle 7"/>
            <p:cNvSpPr/>
            <p:nvPr/>
          </p:nvSpPr>
          <p:spPr>
            <a:xfrm>
              <a:off x="1279" y="6309360"/>
              <a:ext cx="12188952" cy="97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1279" y="6379143"/>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Date Placeholder 1"/>
          <p:cNvSpPr>
            <a:spLocks noGrp="1"/>
          </p:cNvSpPr>
          <p:nvPr>
            <p:ph type="dt" sz="half" idx="10"/>
          </p:nvPr>
        </p:nvSpPr>
        <p:spPr/>
        <p:txBody>
          <a:bodyPr/>
          <a:lstStyle/>
          <a:p>
            <a:fld id="{8E36636D-D922-432D-A958-524484B5923D}" type="datetimeFigureOut">
              <a:rPr lang="en-US"/>
              <a:pPr/>
              <a:t>5/15/2017</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709611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ame"/>
          <p:cNvSpPr/>
          <p:nvPr/>
        </p:nvSpPr>
        <p:spPr>
          <a:xfrm>
            <a:off x="1217610" y="1019175"/>
            <a:ext cx="6126480" cy="4572000"/>
          </a:xfrm>
          <a:prstGeom prst="rect">
            <a:avLst/>
          </a:prstGeom>
          <a:noFill/>
          <a:ln w="1016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923214" y="1371600"/>
            <a:ext cx="3124200" cy="2057400"/>
          </a:xfrm>
        </p:spPr>
        <p:txBody>
          <a:bodyPr anchor="b">
            <a:normAutofit/>
          </a:bodyPr>
          <a:lstStyle>
            <a:lvl1pPr algn="l">
              <a:defRPr sz="3200" b="1"/>
            </a:lvl1pPr>
          </a:lstStyle>
          <a:p>
            <a:r>
              <a:rPr lang="en-US" smtClean="0"/>
              <a:t>Click to edit Master title style</a:t>
            </a:r>
            <a:endParaRPr/>
          </a:p>
        </p:txBody>
      </p:sp>
      <p:sp>
        <p:nvSpPr>
          <p:cNvPr id="3" name="Content Placeholder 2"/>
          <p:cNvSpPr>
            <a:spLocks noGrp="1"/>
          </p:cNvSpPr>
          <p:nvPr>
            <p:ph idx="1"/>
          </p:nvPr>
        </p:nvSpPr>
        <p:spPr>
          <a:xfrm>
            <a:off x="1491930" y="1293495"/>
            <a:ext cx="5577840" cy="402336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923214" y="3536829"/>
            <a:ext cx="3124200" cy="1797169"/>
          </a:xfrm>
        </p:spPr>
        <p:txBody>
          <a:bodyPr>
            <a:normAutofit/>
          </a:bodyPr>
          <a:lstStyle>
            <a:lvl1pPr marL="0" indent="0">
              <a:spcBef>
                <a:spcPts val="8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a:pPr/>
              <a:t>5/15/2017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193386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rame"/>
          <p:cNvSpPr/>
          <p:nvPr/>
        </p:nvSpPr>
        <p:spPr>
          <a:xfrm>
            <a:off x="1217610" y="1019175"/>
            <a:ext cx="6126480" cy="4572000"/>
          </a:xfrm>
          <a:prstGeom prst="rect">
            <a:avLst/>
          </a:prstGeom>
          <a:noFill/>
          <a:ln w="1016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923214" y="1371600"/>
            <a:ext cx="3124200" cy="2057400"/>
          </a:xfrm>
        </p:spPr>
        <p:txBody>
          <a:bodyPr anchor="b">
            <a:normAutofit/>
          </a:bodyPr>
          <a:lstStyle>
            <a:lvl1pPr algn="l">
              <a:defRPr sz="3200" b="0"/>
            </a:lvl1pPr>
          </a:lstStyle>
          <a:p>
            <a:r>
              <a:rPr lang="en-US" smtClean="0"/>
              <a:t>Click to edit Master title style</a:t>
            </a:r>
            <a:endParaRPr/>
          </a:p>
        </p:txBody>
      </p:sp>
      <p:sp>
        <p:nvSpPr>
          <p:cNvPr id="3" name="Picture Placeholder 2"/>
          <p:cNvSpPr>
            <a:spLocks noGrp="1"/>
          </p:cNvSpPr>
          <p:nvPr>
            <p:ph type="pic" idx="1"/>
          </p:nvPr>
        </p:nvSpPr>
        <p:spPr>
          <a:xfrm>
            <a:off x="1400490" y="1202055"/>
            <a:ext cx="5760720" cy="4206240"/>
          </a:xfrm>
          <a:solidFill>
            <a:schemeClr val="bg1">
              <a:lumMod val="95000"/>
            </a:schemeClr>
          </a:solidFill>
        </p:spPr>
        <p:txBody>
          <a:bodyPr tIns="914400">
            <a:normAutofit/>
          </a:bodyPr>
          <a:lstStyle>
            <a:lvl1pPr marL="0" indent="0" algn="ctr">
              <a:spcBef>
                <a:spcPts val="0"/>
              </a:spcBef>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923214" y="3536829"/>
            <a:ext cx="3124200" cy="1797171"/>
          </a:xfrm>
        </p:spPr>
        <p:txBody>
          <a:bodyPr>
            <a:normAutofit/>
          </a:bodyPr>
          <a:lstStyle>
            <a:lvl1pPr marL="0" indent="0">
              <a:spcBef>
                <a:spcPts val="8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a:pPr/>
              <a:t>5/15/2017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1896842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E36636D-D922-432D-A958-524484B5923D}" type="datetimeFigureOut">
              <a:rPr lang="en-US"/>
              <a:pPr/>
              <a:t>5/15/2017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3477828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94507" y="609600"/>
            <a:ext cx="1143001" cy="54102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522413" y="609600"/>
            <a:ext cx="7696198" cy="5410200"/>
          </a:xfrm>
        </p:spPr>
        <p:txBody>
          <a:bodyPr vert="eaVert"/>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E36636D-D922-432D-A958-524484B5923D}" type="datetimeFigureOut">
              <a:rPr lang="en-US"/>
              <a:pPr/>
              <a:t>5/15/2017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1040326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4" name="bottom graphic"/>
          <p:cNvGrpSpPr/>
          <p:nvPr/>
        </p:nvGrpSpPr>
        <p:grpSpPr>
          <a:xfrm>
            <a:off x="0" y="6309360"/>
            <a:ext cx="12190231" cy="548640"/>
            <a:chOff x="0" y="6309360"/>
            <a:chExt cx="12190231" cy="548640"/>
          </a:xfrm>
        </p:grpSpPr>
        <p:sp>
          <p:nvSpPr>
            <p:cNvPr id="7" name="Rectangle 6"/>
            <p:cNvSpPr/>
            <p:nvPr/>
          </p:nvSpPr>
          <p:spPr>
            <a:xfrm>
              <a:off x="0" y="6400800"/>
              <a:ext cx="12188825" cy="457200"/>
            </a:xfrm>
            <a:prstGeom prst="rect">
              <a:avLst/>
            </a:prstGeom>
            <a:solidFill>
              <a:schemeClr val="tx1"/>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a:p>
          </p:txBody>
        </p:sp>
        <p:sp>
          <p:nvSpPr>
            <p:cNvPr id="8" name="Rectangle 7"/>
            <p:cNvSpPr/>
            <p:nvPr/>
          </p:nvSpPr>
          <p:spPr>
            <a:xfrm>
              <a:off x="1279" y="6309360"/>
              <a:ext cx="12188952" cy="97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1279" y="6379143"/>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10" name="top graphic"/>
          <p:cNvGrpSpPr/>
          <p:nvPr/>
        </p:nvGrpSpPr>
        <p:grpSpPr>
          <a:xfrm>
            <a:off x="1279" y="0"/>
            <a:ext cx="12188952" cy="320040"/>
            <a:chOff x="1279" y="0"/>
            <a:chExt cx="12188952" cy="320040"/>
          </a:xfrm>
        </p:grpSpPr>
        <p:sp>
          <p:nvSpPr>
            <p:cNvPr id="11" name="Rectangle 10"/>
            <p:cNvSpPr/>
            <p:nvPr/>
          </p:nvSpPr>
          <p:spPr>
            <a:xfrm>
              <a:off x="1279" y="0"/>
              <a:ext cx="12188952" cy="1702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1279" y="170234"/>
              <a:ext cx="12188952" cy="1498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1279" y="231421"/>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Placeholder 1"/>
          <p:cNvSpPr>
            <a:spLocks noGrp="1"/>
          </p:cNvSpPr>
          <p:nvPr>
            <p:ph type="title"/>
          </p:nvPr>
        </p:nvSpPr>
        <p:spPr>
          <a:xfrm>
            <a:off x="1522876" y="609600"/>
            <a:ext cx="9143538" cy="10668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22876" y="1905000"/>
            <a:ext cx="9143538"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7994363" y="6516865"/>
            <a:ext cx="1327622" cy="228600"/>
          </a:xfrm>
          <a:prstGeom prst="rect">
            <a:avLst/>
          </a:prstGeom>
        </p:spPr>
        <p:txBody>
          <a:bodyPr vert="horz" lIns="91440" tIns="45720" rIns="91440" bIns="45720" rtlCol="0" anchor="ctr"/>
          <a:lstStyle>
            <a:lvl1pPr algn="r">
              <a:defRPr sz="800">
                <a:solidFill>
                  <a:schemeClr val="bg1"/>
                </a:solidFill>
              </a:defRPr>
            </a:lvl1pPr>
          </a:lstStyle>
          <a:p>
            <a:fld id="{8E36636D-D922-432D-A958-524484B5923D}" type="datetimeFigureOut">
              <a:rPr lang="en-US"/>
              <a:pPr/>
              <a:t>5/15/2017</a:t>
            </a:fld>
            <a:endParaRPr/>
          </a:p>
        </p:txBody>
      </p:sp>
      <p:sp>
        <p:nvSpPr>
          <p:cNvPr id="5" name="Footer Placeholder 4"/>
          <p:cNvSpPr>
            <a:spLocks noGrp="1"/>
          </p:cNvSpPr>
          <p:nvPr>
            <p:ph type="ftr" sz="quarter" idx="3"/>
          </p:nvPr>
        </p:nvSpPr>
        <p:spPr>
          <a:xfrm>
            <a:off x="1507498" y="6516865"/>
            <a:ext cx="6062145" cy="228600"/>
          </a:xfrm>
          <a:prstGeom prst="rect">
            <a:avLst/>
          </a:prstGeom>
        </p:spPr>
        <p:txBody>
          <a:bodyPr vert="horz" lIns="91440" tIns="45720" rIns="91440" bIns="45720" rtlCol="0" anchor="ctr"/>
          <a:lstStyle>
            <a:lvl1pPr algn="l">
              <a:defRPr sz="800" cap="all" baseline="0">
                <a:solidFill>
                  <a:schemeClr val="bg1"/>
                </a:solidFill>
              </a:defRPr>
            </a:lvl1pPr>
          </a:lstStyle>
          <a:p>
            <a:endParaRPr/>
          </a:p>
        </p:txBody>
      </p:sp>
      <p:sp>
        <p:nvSpPr>
          <p:cNvPr id="6" name="Slide Number Placeholder 5"/>
          <p:cNvSpPr>
            <a:spLocks noGrp="1"/>
          </p:cNvSpPr>
          <p:nvPr>
            <p:ph type="sldNum" sz="quarter" idx="4"/>
          </p:nvPr>
        </p:nvSpPr>
        <p:spPr>
          <a:xfrm>
            <a:off x="9730094" y="6516865"/>
            <a:ext cx="936319" cy="228600"/>
          </a:xfrm>
          <a:prstGeom prst="rect">
            <a:avLst/>
          </a:prstGeom>
        </p:spPr>
        <p:txBody>
          <a:bodyPr vert="horz" lIns="91440" tIns="45720" rIns="91440" bIns="45720" rtlCol="0" anchor="ctr"/>
          <a:lstStyle>
            <a:lvl1pPr algn="r">
              <a:defRPr sz="800">
                <a:solidFill>
                  <a:schemeClr val="bg1"/>
                </a:solidFill>
              </a:defRPr>
            </a:lvl1pPr>
          </a:lstStyle>
          <a:p>
            <a:fld id="{DF28FB93-0A08-4E7D-8E63-9EFA29F1E093}" type="slidenum">
              <a:rPr/>
              <a:pPr/>
              <a:t>‹#›</a:t>
            </a:fld>
            <a:endParaRPr/>
          </a:p>
        </p:txBody>
      </p:sp>
    </p:spTree>
    <p:extLst>
      <p:ext uri="{BB962C8B-B14F-4D97-AF65-F5344CB8AC3E}">
        <p14:creationId xmlns:p14="http://schemas.microsoft.com/office/powerpoint/2010/main" val="2208845168"/>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274320" indent="-274320" algn="l" defTabSz="914400" rtl="0" eaLnBrk="1" latinLnBrk="0" hangingPunct="1">
        <a:lnSpc>
          <a:spcPct val="90000"/>
        </a:lnSpc>
        <a:spcBef>
          <a:spcPts val="1800"/>
        </a:spcBef>
        <a:buClr>
          <a:schemeClr val="tx1"/>
        </a:buClr>
        <a:buSzPct val="100000"/>
        <a:buFont typeface="Arial" pitchFamily="34" charset="0"/>
        <a:buChar char="▪"/>
        <a:defRPr sz="2400" kern="1200">
          <a:solidFill>
            <a:schemeClr val="tx1"/>
          </a:solidFill>
          <a:latin typeface="+mn-lt"/>
          <a:ea typeface="+mn-ea"/>
          <a:cs typeface="+mn-cs"/>
        </a:defRPr>
      </a:lvl1pPr>
      <a:lvl2pPr marL="548640" indent="-228600" algn="l" defTabSz="914400" rtl="0" eaLnBrk="1" latinLnBrk="0" hangingPunct="1">
        <a:lnSpc>
          <a:spcPct val="90000"/>
        </a:lnSpc>
        <a:spcBef>
          <a:spcPts val="1000"/>
        </a:spcBef>
        <a:buClr>
          <a:schemeClr val="tx1"/>
        </a:buClr>
        <a:buSzPct val="100000"/>
        <a:buFont typeface="Arial" pitchFamily="34" charset="0"/>
        <a:buChar char="–"/>
        <a:defRPr sz="2000" kern="1200">
          <a:solidFill>
            <a:schemeClr val="tx1"/>
          </a:solidFill>
          <a:latin typeface="+mn-lt"/>
          <a:ea typeface="+mn-ea"/>
          <a:cs typeface="+mn-cs"/>
        </a:defRPr>
      </a:lvl2pPr>
      <a:lvl3pPr marL="822960" indent="-228600" algn="l" defTabSz="914400" rtl="0" eaLnBrk="1" latinLnBrk="0" hangingPunct="1">
        <a:lnSpc>
          <a:spcPct val="90000"/>
        </a:lnSpc>
        <a:spcBef>
          <a:spcPts val="800"/>
        </a:spcBef>
        <a:buClr>
          <a:schemeClr val="tx1"/>
        </a:buClr>
        <a:buSzPct val="100000"/>
        <a:buFont typeface="Arial" pitchFamily="34" charset="0"/>
        <a:buChar char="▪"/>
        <a:defRPr sz="1800" kern="1200">
          <a:solidFill>
            <a:schemeClr val="tx1"/>
          </a:solidFill>
          <a:latin typeface="+mn-lt"/>
          <a:ea typeface="+mn-ea"/>
          <a:cs typeface="+mn-cs"/>
        </a:defRPr>
      </a:lvl3pPr>
      <a:lvl4pPr marL="10972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5pPr>
      <a:lvl6pPr marL="15544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6pPr>
      <a:lvl7pPr marL="17830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7pPr>
      <a:lvl8pPr marL="20116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8pPr>
      <a:lvl9pPr marL="22402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Lisa Berglund</a:t>
            </a:r>
          </a:p>
          <a:p>
            <a:r>
              <a:rPr lang="en-US" dirty="0" smtClean="0"/>
              <a:t>University of Maryland, School of Public Policy</a:t>
            </a:r>
            <a:endParaRPr lang="en-US" dirty="0"/>
          </a:p>
        </p:txBody>
      </p:sp>
      <p:sp>
        <p:nvSpPr>
          <p:cNvPr id="2" name="Title 1"/>
          <p:cNvSpPr>
            <a:spLocks noGrp="1"/>
          </p:cNvSpPr>
          <p:nvPr>
            <p:ph type="ctrTitle"/>
          </p:nvPr>
        </p:nvSpPr>
        <p:spPr/>
        <p:txBody>
          <a:bodyPr>
            <a:normAutofit/>
          </a:bodyPr>
          <a:lstStyle/>
          <a:p>
            <a:pPr algn="r">
              <a:lnSpc>
                <a:spcPct val="100000"/>
              </a:lnSpc>
            </a:pPr>
            <a:r>
              <a:rPr lang="en-US" sz="5400" dirty="0" smtClean="0">
                <a:latin typeface="Cambria" panose="02040503050406030204" pitchFamily="18" charset="0"/>
              </a:rPr>
              <a:t>Child Care for Families Experiencing Homelessness: Three Case Studies</a:t>
            </a:r>
            <a:endParaRPr lang="en-US" sz="5400" dirty="0">
              <a:latin typeface="Cambria" panose="0204050305040603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Head Start- Child Care Partnership Grants</a:t>
            </a:r>
            <a:endParaRPr lang="en-US" dirty="0"/>
          </a:p>
        </p:txBody>
      </p:sp>
      <p:sp>
        <p:nvSpPr>
          <p:cNvPr id="3" name="Content Placeholder 2"/>
          <p:cNvSpPr>
            <a:spLocks noGrp="1"/>
          </p:cNvSpPr>
          <p:nvPr>
            <p:ph idx="1"/>
          </p:nvPr>
        </p:nvSpPr>
        <p:spPr>
          <a:xfrm>
            <a:off x="1522876" y="1905000"/>
            <a:ext cx="7619536" cy="4114800"/>
          </a:xfrm>
        </p:spPr>
        <p:txBody>
          <a:bodyPr/>
          <a:lstStyle/>
          <a:p>
            <a:r>
              <a:rPr lang="en-US" dirty="0" smtClean="0">
                <a:latin typeface="Cambria" panose="02040503050406030204" pitchFamily="18" charset="0"/>
              </a:rPr>
              <a:t>$500 million awarded in 2015</a:t>
            </a:r>
          </a:p>
          <a:p>
            <a:r>
              <a:rPr lang="en-US" dirty="0" smtClean="0">
                <a:latin typeface="Cambria" panose="02040503050406030204" pitchFamily="18" charset="0"/>
              </a:rPr>
              <a:t>Blends Early Head Start with private child care providers</a:t>
            </a:r>
          </a:p>
          <a:p>
            <a:r>
              <a:rPr lang="en-US" dirty="0" smtClean="0">
                <a:latin typeface="Cambria" panose="02040503050406030204" pitchFamily="18" charset="0"/>
              </a:rPr>
              <a:t>Providers served families receiving assistance through the Child Care and Development Block Grant (CCDBG)</a:t>
            </a:r>
          </a:p>
          <a:p>
            <a:pPr lvl="1"/>
            <a:r>
              <a:rPr lang="en-US" dirty="0" smtClean="0">
                <a:latin typeface="Cambria" panose="02040503050406030204" pitchFamily="18" charset="0"/>
              </a:rPr>
              <a:t>Specifically, how did they serve families experiencing homelessness?</a:t>
            </a:r>
            <a:endParaRPr lang="en-US" dirty="0">
              <a:latin typeface="Cambria" panose="02040503050406030204" pitchFamily="18" charset="0"/>
            </a:endParaRPr>
          </a:p>
        </p:txBody>
      </p:sp>
      <p:cxnSp>
        <p:nvCxnSpPr>
          <p:cNvPr id="5" name="Straight Connector 4"/>
          <p:cNvCxnSpPr/>
          <p:nvPr/>
        </p:nvCxnSpPr>
        <p:spPr>
          <a:xfrm>
            <a:off x="227012" y="1752600"/>
            <a:ext cx="11734800" cy="0"/>
          </a:xfrm>
          <a:prstGeom prst="line">
            <a:avLst/>
          </a:prstGeom>
          <a:ln w="28575" cmpd="thickThin">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023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Homelessness and children</a:t>
            </a:r>
            <a:endParaRPr lang="en-US" dirty="0"/>
          </a:p>
        </p:txBody>
      </p:sp>
      <p:sp>
        <p:nvSpPr>
          <p:cNvPr id="4" name="Content Placeholder 3"/>
          <p:cNvSpPr>
            <a:spLocks noGrp="1"/>
          </p:cNvSpPr>
          <p:nvPr>
            <p:ph sz="half" idx="1"/>
          </p:nvPr>
        </p:nvSpPr>
        <p:spPr/>
        <p:txBody>
          <a:bodyPr/>
          <a:lstStyle/>
          <a:p>
            <a:r>
              <a:rPr lang="en-US" dirty="0" smtClean="0">
                <a:latin typeface="Cambria" panose="02040503050406030204" pitchFamily="18" charset="0"/>
              </a:rPr>
              <a:t>Defining homelessness</a:t>
            </a:r>
          </a:p>
          <a:p>
            <a:r>
              <a:rPr lang="en-US" dirty="0" smtClean="0">
                <a:latin typeface="Cambria" panose="02040503050406030204" pitchFamily="18" charset="0"/>
              </a:rPr>
              <a:t>Harms for infants and toddlers:</a:t>
            </a:r>
          </a:p>
          <a:p>
            <a:pPr lvl="1"/>
            <a:r>
              <a:rPr lang="en-US" dirty="0" smtClean="0">
                <a:latin typeface="Cambria" panose="02040503050406030204" pitchFamily="18" charset="0"/>
              </a:rPr>
              <a:t>Brain development</a:t>
            </a:r>
          </a:p>
          <a:p>
            <a:pPr lvl="1"/>
            <a:r>
              <a:rPr lang="en-US" dirty="0" smtClean="0">
                <a:latin typeface="Cambria" panose="02040503050406030204" pitchFamily="18" charset="0"/>
              </a:rPr>
              <a:t>Emotional development</a:t>
            </a:r>
          </a:p>
          <a:p>
            <a:pPr lvl="1"/>
            <a:r>
              <a:rPr lang="en-US" dirty="0" smtClean="0">
                <a:latin typeface="Cambria" panose="02040503050406030204" pitchFamily="18" charset="0"/>
              </a:rPr>
              <a:t>Health concerns</a:t>
            </a:r>
          </a:p>
          <a:p>
            <a:endParaRPr lang="en-US" dirty="0"/>
          </a:p>
        </p:txBody>
      </p:sp>
      <p:cxnSp>
        <p:nvCxnSpPr>
          <p:cNvPr id="6" name="Straight Connector 5"/>
          <p:cNvCxnSpPr/>
          <p:nvPr/>
        </p:nvCxnSpPr>
        <p:spPr>
          <a:xfrm>
            <a:off x="227012" y="1752600"/>
            <a:ext cx="11734800" cy="0"/>
          </a:xfrm>
          <a:prstGeom prst="line">
            <a:avLst/>
          </a:prstGeom>
          <a:ln w="28575" cmpd="thickThin">
            <a:solidFill>
              <a:schemeClr val="tx2"/>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Image result for person icon"/>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246812" y="1904999"/>
            <a:ext cx="1645572" cy="17526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person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5299" y="1904998"/>
            <a:ext cx="1645572" cy="17526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Image result for person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63786" y="1904184"/>
            <a:ext cx="1645572" cy="17526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person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57974" y="1904184"/>
            <a:ext cx="1645572" cy="175260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Image result for person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97889" y="1902557"/>
            <a:ext cx="1645572" cy="175260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mage result for person icon"/>
          <p:cNvPicPr>
            <a:picLocks noChangeAspect="1" noChangeArrowheads="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14112" y="4223353"/>
            <a:ext cx="2044473" cy="2177447"/>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4" descr="Image result for baby icon"/>
          <p:cNvSpPr>
            <a:spLocks noChangeAspect="1" noChangeArrowheads="1"/>
          </p:cNvSpPr>
          <p:nvPr/>
        </p:nvSpPr>
        <p:spPr bwMode="auto">
          <a:xfrm>
            <a:off x="155575" y="-1165225"/>
            <a:ext cx="2438400" cy="2438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Baby icon"/>
          <p:cNvPicPr>
            <a:picLocks noChangeAspect="1" noChangeArrowheads="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539001" y="4419600"/>
            <a:ext cx="1831681" cy="1831681"/>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p:cNvCxnSpPr/>
          <p:nvPr/>
        </p:nvCxnSpPr>
        <p:spPr>
          <a:xfrm flipV="1">
            <a:off x="5332412" y="3651443"/>
            <a:ext cx="1752600" cy="1371600"/>
          </a:xfrm>
          <a:prstGeom prst="line">
            <a:avLst/>
          </a:prstGeom>
          <a:ln w="38100"/>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7086659" y="3651443"/>
            <a:ext cx="1556255" cy="1367498"/>
          </a:xfrm>
          <a:prstGeom prst="line">
            <a:avLst/>
          </a:prstGeom>
          <a:ln w="381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61834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a:xfrm>
            <a:off x="1522876" y="1905000"/>
            <a:ext cx="9143538" cy="4419600"/>
          </a:xfrm>
        </p:spPr>
        <p:txBody>
          <a:bodyPr>
            <a:normAutofit/>
          </a:bodyPr>
          <a:lstStyle/>
          <a:p>
            <a:r>
              <a:rPr lang="en-US" dirty="0" smtClean="0">
                <a:latin typeface="Cambria" panose="02040503050406030204" pitchFamily="18" charset="0"/>
              </a:rPr>
              <a:t>Research questions: </a:t>
            </a:r>
          </a:p>
          <a:p>
            <a:pPr lvl="1"/>
            <a:r>
              <a:rPr lang="en-US" dirty="0" smtClean="0">
                <a:latin typeface="Cambria" panose="02040503050406030204" pitchFamily="18" charset="0"/>
              </a:rPr>
              <a:t>Were EHS-CCP grant recipients who mentioned serving homeless able to do so?</a:t>
            </a:r>
          </a:p>
          <a:p>
            <a:pPr lvl="1"/>
            <a:r>
              <a:rPr lang="en-US" dirty="0" smtClean="0">
                <a:latin typeface="Cambria" panose="02040503050406030204" pitchFamily="18" charset="0"/>
              </a:rPr>
              <a:t>What were their challenges? Successes? </a:t>
            </a:r>
          </a:p>
          <a:p>
            <a:r>
              <a:rPr lang="en-US" dirty="0" smtClean="0">
                <a:latin typeface="Cambria" panose="02040503050406030204" pitchFamily="18" charset="0"/>
              </a:rPr>
              <a:t>Case studies: Indiana, North Carolina, Maryland</a:t>
            </a:r>
          </a:p>
          <a:p>
            <a:r>
              <a:rPr lang="en-US" dirty="0" smtClean="0">
                <a:latin typeface="Cambria" panose="02040503050406030204" pitchFamily="18" charset="0"/>
              </a:rPr>
              <a:t>Data collection</a:t>
            </a:r>
          </a:p>
          <a:p>
            <a:pPr lvl="1"/>
            <a:r>
              <a:rPr lang="en-US" dirty="0" smtClean="0">
                <a:latin typeface="Cambria" panose="02040503050406030204" pitchFamily="18" charset="0"/>
              </a:rPr>
              <a:t>Interviews</a:t>
            </a:r>
          </a:p>
          <a:p>
            <a:pPr lvl="1"/>
            <a:r>
              <a:rPr lang="en-US" dirty="0" smtClean="0">
                <a:latin typeface="Cambria" panose="02040503050406030204" pitchFamily="18" charset="0"/>
              </a:rPr>
              <a:t>Document reviews</a:t>
            </a:r>
          </a:p>
          <a:p>
            <a:pPr lvl="1"/>
            <a:r>
              <a:rPr lang="en-US" dirty="0" smtClean="0">
                <a:latin typeface="Cambria" panose="02040503050406030204" pitchFamily="18" charset="0"/>
              </a:rPr>
              <a:t>Program data</a:t>
            </a:r>
          </a:p>
          <a:p>
            <a:pPr lvl="1"/>
            <a:r>
              <a:rPr lang="en-US" dirty="0" smtClean="0">
                <a:latin typeface="Cambria" panose="02040503050406030204" pitchFamily="18" charset="0"/>
              </a:rPr>
              <a:t>Observation</a:t>
            </a:r>
            <a:endParaRPr lang="en-US" dirty="0">
              <a:latin typeface="Cambria" panose="02040503050406030204" pitchFamily="18" charset="0"/>
            </a:endParaRPr>
          </a:p>
        </p:txBody>
      </p:sp>
      <p:cxnSp>
        <p:nvCxnSpPr>
          <p:cNvPr id="4" name="Straight Connector 3"/>
          <p:cNvCxnSpPr/>
          <p:nvPr/>
        </p:nvCxnSpPr>
        <p:spPr>
          <a:xfrm>
            <a:off x="227012" y="1752600"/>
            <a:ext cx="11734800" cy="0"/>
          </a:xfrm>
          <a:prstGeom prst="line">
            <a:avLst/>
          </a:prstGeom>
          <a:ln w="28575" cmpd="thickThin">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629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1494300" y="1903412"/>
            <a:ext cx="9143538" cy="4114800"/>
          </a:xfrm>
        </p:spPr>
        <p:txBody>
          <a:bodyPr/>
          <a:lstStyle/>
          <a:p>
            <a:endParaRPr lang="en-US" dirty="0">
              <a:latin typeface="Cambria" panose="02040503050406030204" pitchFamily="18" charset="0"/>
            </a:endParaRPr>
          </a:p>
        </p:txBody>
      </p:sp>
      <p:sp>
        <p:nvSpPr>
          <p:cNvPr id="12" name="AutoShape 5"/>
          <p:cNvSpPr>
            <a:spLocks noChangeAspect="1" noChangeArrowheads="1" noTextEdit="1"/>
          </p:cNvSpPr>
          <p:nvPr/>
        </p:nvSpPr>
        <p:spPr bwMode="auto">
          <a:xfrm>
            <a:off x="1141412" y="530225"/>
            <a:ext cx="9848850" cy="579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13" name="Rectangle 7"/>
          <p:cNvSpPr>
            <a:spLocks noChangeArrowheads="1"/>
          </p:cNvSpPr>
          <p:nvPr/>
        </p:nvSpPr>
        <p:spPr bwMode="auto">
          <a:xfrm>
            <a:off x="1143000" y="582613"/>
            <a:ext cx="2457450" cy="280988"/>
          </a:xfrm>
          <a:prstGeom prst="rect">
            <a:avLst/>
          </a:prstGeom>
          <a:solidFill>
            <a:srgbClr val="A6B7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14" name="Rectangle 8"/>
          <p:cNvSpPr>
            <a:spLocks noChangeArrowheads="1"/>
          </p:cNvSpPr>
          <p:nvPr/>
        </p:nvSpPr>
        <p:spPr bwMode="auto">
          <a:xfrm>
            <a:off x="3600450" y="582613"/>
            <a:ext cx="2459038" cy="280988"/>
          </a:xfrm>
          <a:prstGeom prst="rect">
            <a:avLst/>
          </a:prstGeom>
          <a:solidFill>
            <a:srgbClr val="A6B7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15" name="Rectangle 9"/>
          <p:cNvSpPr>
            <a:spLocks noChangeArrowheads="1"/>
          </p:cNvSpPr>
          <p:nvPr/>
        </p:nvSpPr>
        <p:spPr bwMode="auto">
          <a:xfrm>
            <a:off x="6059487" y="582613"/>
            <a:ext cx="2459038" cy="280988"/>
          </a:xfrm>
          <a:prstGeom prst="rect">
            <a:avLst/>
          </a:prstGeom>
          <a:solidFill>
            <a:srgbClr val="A6B7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16" name="Rectangle 10"/>
          <p:cNvSpPr>
            <a:spLocks noChangeArrowheads="1"/>
          </p:cNvSpPr>
          <p:nvPr/>
        </p:nvSpPr>
        <p:spPr bwMode="auto">
          <a:xfrm>
            <a:off x="8518525" y="582613"/>
            <a:ext cx="2459038" cy="280988"/>
          </a:xfrm>
          <a:prstGeom prst="rect">
            <a:avLst/>
          </a:prstGeom>
          <a:solidFill>
            <a:srgbClr val="A6B7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17" name="Rectangle 11"/>
          <p:cNvSpPr>
            <a:spLocks noChangeArrowheads="1"/>
          </p:cNvSpPr>
          <p:nvPr/>
        </p:nvSpPr>
        <p:spPr bwMode="auto">
          <a:xfrm>
            <a:off x="1143000" y="863600"/>
            <a:ext cx="2457450" cy="1039813"/>
          </a:xfrm>
          <a:prstGeom prst="rect">
            <a:avLst/>
          </a:prstGeom>
          <a:solidFill>
            <a:srgbClr val="A6B7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18" name="Rectangle 12"/>
          <p:cNvSpPr>
            <a:spLocks noChangeArrowheads="1"/>
          </p:cNvSpPr>
          <p:nvPr/>
        </p:nvSpPr>
        <p:spPr bwMode="auto">
          <a:xfrm>
            <a:off x="3600450" y="863600"/>
            <a:ext cx="2459038" cy="1039813"/>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19" name="Rectangle 13"/>
          <p:cNvSpPr>
            <a:spLocks noChangeArrowheads="1"/>
          </p:cNvSpPr>
          <p:nvPr/>
        </p:nvSpPr>
        <p:spPr bwMode="auto">
          <a:xfrm>
            <a:off x="6059487" y="863600"/>
            <a:ext cx="2459038" cy="1039813"/>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20" name="Rectangle 14"/>
          <p:cNvSpPr>
            <a:spLocks noChangeArrowheads="1"/>
          </p:cNvSpPr>
          <p:nvPr/>
        </p:nvSpPr>
        <p:spPr bwMode="auto">
          <a:xfrm>
            <a:off x="8518525" y="863600"/>
            <a:ext cx="2459038" cy="1039813"/>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21" name="Rectangle 15"/>
          <p:cNvSpPr>
            <a:spLocks noChangeArrowheads="1"/>
          </p:cNvSpPr>
          <p:nvPr/>
        </p:nvSpPr>
        <p:spPr bwMode="auto">
          <a:xfrm>
            <a:off x="1143000" y="1903413"/>
            <a:ext cx="2457450" cy="1266825"/>
          </a:xfrm>
          <a:prstGeom prst="rect">
            <a:avLst/>
          </a:prstGeom>
          <a:solidFill>
            <a:srgbClr val="A6B7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22" name="Rectangle 16"/>
          <p:cNvSpPr>
            <a:spLocks noChangeArrowheads="1"/>
          </p:cNvSpPr>
          <p:nvPr/>
        </p:nvSpPr>
        <p:spPr bwMode="auto">
          <a:xfrm>
            <a:off x="3600450" y="1903413"/>
            <a:ext cx="2459038" cy="1266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23" name="Rectangle 17"/>
          <p:cNvSpPr>
            <a:spLocks noChangeArrowheads="1"/>
          </p:cNvSpPr>
          <p:nvPr/>
        </p:nvSpPr>
        <p:spPr bwMode="auto">
          <a:xfrm>
            <a:off x="6059487" y="1903413"/>
            <a:ext cx="2459038" cy="1266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24" name="Rectangle 18"/>
          <p:cNvSpPr>
            <a:spLocks noChangeArrowheads="1"/>
          </p:cNvSpPr>
          <p:nvPr/>
        </p:nvSpPr>
        <p:spPr bwMode="auto">
          <a:xfrm>
            <a:off x="8518525" y="1903413"/>
            <a:ext cx="2459038" cy="1266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25" name="Rectangle 19"/>
          <p:cNvSpPr>
            <a:spLocks noChangeArrowheads="1"/>
          </p:cNvSpPr>
          <p:nvPr/>
        </p:nvSpPr>
        <p:spPr bwMode="auto">
          <a:xfrm>
            <a:off x="1143000" y="3170238"/>
            <a:ext cx="2457450" cy="1560513"/>
          </a:xfrm>
          <a:prstGeom prst="rect">
            <a:avLst/>
          </a:prstGeom>
          <a:solidFill>
            <a:srgbClr val="A6B7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26" name="Rectangle 20"/>
          <p:cNvSpPr>
            <a:spLocks noChangeArrowheads="1"/>
          </p:cNvSpPr>
          <p:nvPr/>
        </p:nvSpPr>
        <p:spPr bwMode="auto">
          <a:xfrm>
            <a:off x="3600450" y="3170238"/>
            <a:ext cx="2459038" cy="1560513"/>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27" name="Rectangle 21"/>
          <p:cNvSpPr>
            <a:spLocks noChangeArrowheads="1"/>
          </p:cNvSpPr>
          <p:nvPr/>
        </p:nvSpPr>
        <p:spPr bwMode="auto">
          <a:xfrm>
            <a:off x="6059487" y="3170238"/>
            <a:ext cx="2459038" cy="1560513"/>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28" name="Rectangle 22"/>
          <p:cNvSpPr>
            <a:spLocks noChangeArrowheads="1"/>
          </p:cNvSpPr>
          <p:nvPr/>
        </p:nvSpPr>
        <p:spPr bwMode="auto">
          <a:xfrm>
            <a:off x="8518525" y="3170238"/>
            <a:ext cx="2459038" cy="1560513"/>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29" name="Rectangle 23"/>
          <p:cNvSpPr>
            <a:spLocks noChangeArrowheads="1"/>
          </p:cNvSpPr>
          <p:nvPr/>
        </p:nvSpPr>
        <p:spPr bwMode="auto">
          <a:xfrm>
            <a:off x="1143000" y="4730750"/>
            <a:ext cx="2457450" cy="280988"/>
          </a:xfrm>
          <a:prstGeom prst="rect">
            <a:avLst/>
          </a:prstGeom>
          <a:solidFill>
            <a:srgbClr val="A6B7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30" name="Rectangle 24"/>
          <p:cNvSpPr>
            <a:spLocks noChangeArrowheads="1"/>
          </p:cNvSpPr>
          <p:nvPr/>
        </p:nvSpPr>
        <p:spPr bwMode="auto">
          <a:xfrm>
            <a:off x="3600450" y="4730750"/>
            <a:ext cx="2459038" cy="2809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31" name="Rectangle 25"/>
          <p:cNvSpPr>
            <a:spLocks noChangeArrowheads="1"/>
          </p:cNvSpPr>
          <p:nvPr/>
        </p:nvSpPr>
        <p:spPr bwMode="auto">
          <a:xfrm>
            <a:off x="6059487" y="4730750"/>
            <a:ext cx="2459038" cy="2809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32" name="Rectangle 26"/>
          <p:cNvSpPr>
            <a:spLocks noChangeArrowheads="1"/>
          </p:cNvSpPr>
          <p:nvPr/>
        </p:nvSpPr>
        <p:spPr bwMode="auto">
          <a:xfrm>
            <a:off x="8518525" y="4730750"/>
            <a:ext cx="2459038" cy="2809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33" name="Rectangle 27"/>
          <p:cNvSpPr>
            <a:spLocks noChangeArrowheads="1"/>
          </p:cNvSpPr>
          <p:nvPr/>
        </p:nvSpPr>
        <p:spPr bwMode="auto">
          <a:xfrm>
            <a:off x="1143000" y="5011738"/>
            <a:ext cx="2457450" cy="1300163"/>
          </a:xfrm>
          <a:prstGeom prst="rect">
            <a:avLst/>
          </a:prstGeom>
          <a:solidFill>
            <a:srgbClr val="A6B7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34" name="Rectangle 28"/>
          <p:cNvSpPr>
            <a:spLocks noChangeArrowheads="1"/>
          </p:cNvSpPr>
          <p:nvPr/>
        </p:nvSpPr>
        <p:spPr bwMode="auto">
          <a:xfrm>
            <a:off x="3600450" y="5011738"/>
            <a:ext cx="2459038" cy="1300163"/>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35" name="Rectangle 29"/>
          <p:cNvSpPr>
            <a:spLocks noChangeArrowheads="1"/>
          </p:cNvSpPr>
          <p:nvPr/>
        </p:nvSpPr>
        <p:spPr bwMode="auto">
          <a:xfrm>
            <a:off x="6059487" y="5011738"/>
            <a:ext cx="2459038" cy="1300163"/>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36" name="Rectangle 30"/>
          <p:cNvSpPr>
            <a:spLocks noChangeArrowheads="1"/>
          </p:cNvSpPr>
          <p:nvPr/>
        </p:nvSpPr>
        <p:spPr bwMode="auto">
          <a:xfrm>
            <a:off x="8518525" y="5011738"/>
            <a:ext cx="2459038" cy="1300163"/>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37" name="Line 31"/>
          <p:cNvSpPr>
            <a:spLocks noChangeShapeType="1"/>
          </p:cNvSpPr>
          <p:nvPr/>
        </p:nvSpPr>
        <p:spPr bwMode="auto">
          <a:xfrm>
            <a:off x="1143000" y="863600"/>
            <a:ext cx="9834563" cy="0"/>
          </a:xfrm>
          <a:prstGeom prst="line">
            <a:avLst/>
          </a:prstGeom>
          <a:noFill/>
          <a:ln w="25400" cap="flat">
            <a:solidFill>
              <a:srgbClr val="40404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38" name="Line 32"/>
          <p:cNvSpPr>
            <a:spLocks noChangeShapeType="1"/>
          </p:cNvSpPr>
          <p:nvPr/>
        </p:nvSpPr>
        <p:spPr bwMode="auto">
          <a:xfrm>
            <a:off x="1143000" y="582613"/>
            <a:ext cx="9834563" cy="0"/>
          </a:xfrm>
          <a:prstGeom prst="line">
            <a:avLst/>
          </a:prstGeom>
          <a:noFill/>
          <a:ln w="25400" cap="flat">
            <a:solidFill>
              <a:srgbClr val="40404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39" name="Line 33"/>
          <p:cNvSpPr>
            <a:spLocks noChangeShapeType="1"/>
          </p:cNvSpPr>
          <p:nvPr/>
        </p:nvSpPr>
        <p:spPr bwMode="auto">
          <a:xfrm>
            <a:off x="1143000" y="6311900"/>
            <a:ext cx="9834563" cy="0"/>
          </a:xfrm>
          <a:prstGeom prst="line">
            <a:avLst/>
          </a:prstGeom>
          <a:noFill/>
          <a:ln w="25400" cap="flat">
            <a:solidFill>
              <a:srgbClr val="40404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Cambria" panose="02040503050406030204" pitchFamily="18" charset="0"/>
            </a:endParaRPr>
          </a:p>
        </p:txBody>
      </p:sp>
      <p:sp>
        <p:nvSpPr>
          <p:cNvPr id="40" name="Rectangle 34"/>
          <p:cNvSpPr>
            <a:spLocks noChangeArrowheads="1"/>
          </p:cNvSpPr>
          <p:nvPr/>
        </p:nvSpPr>
        <p:spPr bwMode="auto">
          <a:xfrm>
            <a:off x="3600450" y="336710"/>
            <a:ext cx="2488545" cy="49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dirty="0" smtClean="0">
                <a:ln>
                  <a:noFill/>
                </a:ln>
                <a:solidFill>
                  <a:schemeClr val="tx2"/>
                </a:solidFill>
                <a:effectLst/>
                <a:latin typeface="Cambria" panose="02040503050406030204" pitchFamily="18" charset="0"/>
              </a:rPr>
              <a:t>Head Start Consortium</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Cambria" panose="02040503050406030204" pitchFamily="18" charset="0"/>
              </a:rPr>
              <a:t>Indiana</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41" name="Rectangle 35"/>
          <p:cNvSpPr>
            <a:spLocks noChangeArrowheads="1"/>
          </p:cNvSpPr>
          <p:nvPr/>
        </p:nvSpPr>
        <p:spPr bwMode="auto">
          <a:xfrm>
            <a:off x="6593266" y="354567"/>
            <a:ext cx="138999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err="1" smtClean="0">
                <a:ln>
                  <a:noFill/>
                </a:ln>
                <a:solidFill>
                  <a:schemeClr val="tx2"/>
                </a:solidFill>
                <a:effectLst/>
                <a:latin typeface="Cambria" panose="02040503050406030204" pitchFamily="18" charset="0"/>
              </a:rPr>
              <a:t>Telamon</a:t>
            </a:r>
            <a:endParaRPr kumimoji="0" lang="en-US" altLang="en-US" sz="1600" b="1" i="0" u="none" strike="noStrike" cap="none" normalizeH="0" baseline="0" dirty="0" smtClean="0">
              <a:ln>
                <a:noFill/>
              </a:ln>
              <a:solidFill>
                <a:schemeClr val="tx2"/>
              </a:solidFill>
              <a:effectLst/>
              <a:latin typeface="Cambria" panose="020405030504060302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Cambria" panose="02040503050406030204" pitchFamily="18" charset="0"/>
              </a:rPr>
              <a:t>North Carolina</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42" name="Rectangle 36"/>
          <p:cNvSpPr>
            <a:spLocks noChangeArrowheads="1"/>
          </p:cNvSpPr>
          <p:nvPr/>
        </p:nvSpPr>
        <p:spPr bwMode="auto">
          <a:xfrm>
            <a:off x="8547861" y="354012"/>
            <a:ext cx="24360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2"/>
                </a:solidFill>
                <a:effectLst/>
                <a:latin typeface="Cambria" panose="02040503050406030204" pitchFamily="18" charset="0"/>
              </a:rPr>
              <a:t>Maryland</a:t>
            </a:r>
            <a:r>
              <a:rPr kumimoji="0" lang="en-US" altLang="en-US" sz="1600" b="1" i="0" u="none" strike="noStrike" cap="none" normalizeH="0" dirty="0" smtClean="0">
                <a:ln>
                  <a:noFill/>
                </a:ln>
                <a:solidFill>
                  <a:schemeClr val="tx2"/>
                </a:solidFill>
                <a:effectLst/>
                <a:latin typeface="Cambria" panose="02040503050406030204" pitchFamily="18" charset="0"/>
              </a:rPr>
              <a:t> Family Network</a:t>
            </a:r>
            <a:endParaRPr kumimoji="0" lang="en-US" altLang="en-US" sz="1600" b="1" i="0" u="none" strike="noStrike" cap="none" normalizeH="0" baseline="0" dirty="0" smtClean="0">
              <a:ln>
                <a:noFill/>
              </a:ln>
              <a:solidFill>
                <a:schemeClr val="tx2"/>
              </a:solidFill>
              <a:effectLst/>
              <a:latin typeface="Cambria" panose="020405030504060302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Cambria" panose="02040503050406030204" pitchFamily="18" charset="0"/>
              </a:rPr>
              <a:t>Maryland</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43" name="Rectangle 37"/>
          <p:cNvSpPr>
            <a:spLocks noChangeArrowheads="1"/>
          </p:cNvSpPr>
          <p:nvPr/>
        </p:nvSpPr>
        <p:spPr bwMode="auto">
          <a:xfrm>
            <a:off x="1190625" y="850900"/>
            <a:ext cx="101425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Cambria" panose="02040503050406030204" pitchFamily="18" charset="0"/>
              </a:rPr>
              <a:t>Geography</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44" name="Rectangle 38"/>
          <p:cNvSpPr>
            <a:spLocks noChangeArrowheads="1"/>
          </p:cNvSpPr>
          <p:nvPr/>
        </p:nvSpPr>
        <p:spPr bwMode="auto">
          <a:xfrm>
            <a:off x="3649662" y="850900"/>
            <a:ext cx="4765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Rural</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45" name="Rectangle 39"/>
          <p:cNvSpPr>
            <a:spLocks noChangeArrowheads="1"/>
          </p:cNvSpPr>
          <p:nvPr/>
        </p:nvSpPr>
        <p:spPr bwMode="auto">
          <a:xfrm>
            <a:off x="4189412" y="850900"/>
            <a:ext cx="689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46" name="Rectangle 40"/>
          <p:cNvSpPr>
            <a:spLocks noChangeArrowheads="1"/>
          </p:cNvSpPr>
          <p:nvPr/>
        </p:nvSpPr>
        <p:spPr bwMode="auto">
          <a:xfrm>
            <a:off x="4330700" y="850900"/>
            <a:ext cx="11062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Midwest U.S.</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47" name="Rectangle 41"/>
          <p:cNvSpPr>
            <a:spLocks noChangeArrowheads="1"/>
          </p:cNvSpPr>
          <p:nvPr/>
        </p:nvSpPr>
        <p:spPr bwMode="auto">
          <a:xfrm>
            <a:off x="6107112" y="850900"/>
            <a:ext cx="209159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Chatham County: rural;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48" name="Rectangle 42"/>
          <p:cNvSpPr>
            <a:spLocks noChangeArrowheads="1"/>
          </p:cNvSpPr>
          <p:nvPr/>
        </p:nvSpPr>
        <p:spPr bwMode="auto">
          <a:xfrm>
            <a:off x="6107112" y="1131888"/>
            <a:ext cx="182344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Wake County: urban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49" name="Rectangle 43"/>
          <p:cNvSpPr>
            <a:spLocks noChangeArrowheads="1"/>
          </p:cNvSpPr>
          <p:nvPr/>
        </p:nvSpPr>
        <p:spPr bwMode="auto">
          <a:xfrm>
            <a:off x="7923212" y="1131888"/>
            <a:ext cx="10259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50" name="Rectangle 44"/>
          <p:cNvSpPr>
            <a:spLocks noChangeArrowheads="1"/>
          </p:cNvSpPr>
          <p:nvPr/>
        </p:nvSpPr>
        <p:spPr bwMode="auto">
          <a:xfrm>
            <a:off x="6107112" y="1411288"/>
            <a:ext cx="11652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Southern U.S.</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51" name="Rectangle 45"/>
          <p:cNvSpPr>
            <a:spLocks noChangeArrowheads="1"/>
          </p:cNvSpPr>
          <p:nvPr/>
        </p:nvSpPr>
        <p:spPr bwMode="auto">
          <a:xfrm>
            <a:off x="8566150" y="850900"/>
            <a:ext cx="5888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Urban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52" name="Rectangle 46"/>
          <p:cNvSpPr>
            <a:spLocks noChangeArrowheads="1"/>
          </p:cNvSpPr>
          <p:nvPr/>
        </p:nvSpPr>
        <p:spPr bwMode="auto">
          <a:xfrm>
            <a:off x="9194800" y="850900"/>
            <a:ext cx="10259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53" name="Rectangle 47"/>
          <p:cNvSpPr>
            <a:spLocks noChangeArrowheads="1"/>
          </p:cNvSpPr>
          <p:nvPr/>
        </p:nvSpPr>
        <p:spPr bwMode="auto">
          <a:xfrm>
            <a:off x="9386887" y="850900"/>
            <a:ext cx="144757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Mid-Atlantic U.S.</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54" name="Rectangle 48"/>
          <p:cNvSpPr>
            <a:spLocks noChangeArrowheads="1"/>
          </p:cNvSpPr>
          <p:nvPr/>
        </p:nvSpPr>
        <p:spPr bwMode="auto">
          <a:xfrm>
            <a:off x="1190625" y="1892300"/>
            <a:ext cx="17536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Cambria" panose="02040503050406030204" pitchFamily="18" charset="0"/>
              </a:rPr>
              <a:t>Size of sponsoring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55" name="Rectangle 49"/>
          <p:cNvSpPr>
            <a:spLocks noChangeArrowheads="1"/>
          </p:cNvSpPr>
          <p:nvPr/>
        </p:nvSpPr>
        <p:spPr bwMode="auto">
          <a:xfrm>
            <a:off x="1190625" y="2171700"/>
            <a:ext cx="8670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Cambria" panose="02040503050406030204" pitchFamily="18" charset="0"/>
              </a:rPr>
              <a:t>program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56" name="Rectangle 50"/>
          <p:cNvSpPr>
            <a:spLocks noChangeArrowheads="1"/>
          </p:cNvSpPr>
          <p:nvPr/>
        </p:nvSpPr>
        <p:spPr bwMode="auto">
          <a:xfrm>
            <a:off x="2027237" y="2171700"/>
            <a:ext cx="5706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Cambria" panose="02040503050406030204" pitchFamily="18" charset="0"/>
              </a:rPr>
              <a:t>(2014</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57" name="Rectangle 51"/>
          <p:cNvSpPr>
            <a:spLocks noChangeArrowheads="1"/>
          </p:cNvSpPr>
          <p:nvPr/>
        </p:nvSpPr>
        <p:spPr bwMode="auto">
          <a:xfrm>
            <a:off x="2546350" y="2171700"/>
            <a:ext cx="8335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Cambria" panose="02040503050406030204" pitchFamily="18" charset="0"/>
              </a:rPr>
              <a:t>)</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58" name="Rectangle 52"/>
          <p:cNvSpPr>
            <a:spLocks noChangeArrowheads="1"/>
          </p:cNvSpPr>
          <p:nvPr/>
        </p:nvSpPr>
        <p:spPr bwMode="auto">
          <a:xfrm>
            <a:off x="3649662" y="1892300"/>
            <a:ext cx="54181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1,080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59" name="Rectangle 53"/>
          <p:cNvSpPr>
            <a:spLocks noChangeArrowheads="1"/>
          </p:cNvSpPr>
          <p:nvPr/>
        </p:nvSpPr>
        <p:spPr bwMode="auto">
          <a:xfrm>
            <a:off x="4180175" y="1892300"/>
            <a:ext cx="77123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children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60" name="Rectangle 54"/>
          <p:cNvSpPr>
            <a:spLocks noChangeArrowheads="1"/>
          </p:cNvSpPr>
          <p:nvPr/>
        </p:nvSpPr>
        <p:spPr bwMode="auto">
          <a:xfrm>
            <a:off x="4951412" y="1892300"/>
            <a:ext cx="74578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through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61" name="Rectangle 55"/>
          <p:cNvSpPr>
            <a:spLocks noChangeArrowheads="1"/>
          </p:cNvSpPr>
          <p:nvPr/>
        </p:nvSpPr>
        <p:spPr bwMode="auto">
          <a:xfrm>
            <a:off x="3649662" y="2171700"/>
            <a:ext cx="5544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center</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62" name="Rectangle 56"/>
          <p:cNvSpPr>
            <a:spLocks noChangeArrowheads="1"/>
          </p:cNvSpPr>
          <p:nvPr/>
        </p:nvSpPr>
        <p:spPr bwMode="auto">
          <a:xfrm>
            <a:off x="4189412" y="2171700"/>
            <a:ext cx="689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63" name="Rectangle 57"/>
          <p:cNvSpPr>
            <a:spLocks noChangeArrowheads="1"/>
          </p:cNvSpPr>
          <p:nvPr/>
        </p:nvSpPr>
        <p:spPr bwMode="auto">
          <a:xfrm>
            <a:off x="4314825" y="2171700"/>
            <a:ext cx="5594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based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64" name="Rectangle 58"/>
          <p:cNvSpPr>
            <a:spLocks noChangeArrowheads="1"/>
          </p:cNvSpPr>
          <p:nvPr/>
        </p:nvSpPr>
        <p:spPr bwMode="auto">
          <a:xfrm>
            <a:off x="4875212" y="2171700"/>
            <a:ext cx="8478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programs</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65" name="Rectangle 59"/>
          <p:cNvSpPr>
            <a:spLocks noChangeArrowheads="1"/>
          </p:cNvSpPr>
          <p:nvPr/>
        </p:nvSpPr>
        <p:spPr bwMode="auto">
          <a:xfrm>
            <a:off x="6107112" y="1892300"/>
            <a:ext cx="54181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4,941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66" name="Rectangle 60"/>
          <p:cNvSpPr>
            <a:spLocks noChangeArrowheads="1"/>
          </p:cNvSpPr>
          <p:nvPr/>
        </p:nvSpPr>
        <p:spPr bwMode="auto">
          <a:xfrm>
            <a:off x="6684962" y="1892300"/>
            <a:ext cx="12777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children in six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67" name="Rectangle 61"/>
          <p:cNvSpPr>
            <a:spLocks noChangeArrowheads="1"/>
          </p:cNvSpPr>
          <p:nvPr/>
        </p:nvSpPr>
        <p:spPr bwMode="auto">
          <a:xfrm>
            <a:off x="6107112" y="2171700"/>
            <a:ext cx="24336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states through 58 centers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68" name="Rectangle 62"/>
          <p:cNvSpPr>
            <a:spLocks noChangeArrowheads="1"/>
          </p:cNvSpPr>
          <p:nvPr/>
        </p:nvSpPr>
        <p:spPr bwMode="auto">
          <a:xfrm>
            <a:off x="6107112" y="2452688"/>
            <a:ext cx="8672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and home</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69" name="Rectangle 63"/>
          <p:cNvSpPr>
            <a:spLocks noChangeArrowheads="1"/>
          </p:cNvSpPr>
          <p:nvPr/>
        </p:nvSpPr>
        <p:spPr bwMode="auto">
          <a:xfrm>
            <a:off x="7016082" y="2452688"/>
            <a:ext cx="689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70" name="Rectangle 64"/>
          <p:cNvSpPr>
            <a:spLocks noChangeArrowheads="1"/>
          </p:cNvSpPr>
          <p:nvPr/>
        </p:nvSpPr>
        <p:spPr bwMode="auto">
          <a:xfrm>
            <a:off x="7115175" y="2452688"/>
            <a:ext cx="5594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based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71" name="Rectangle 65"/>
          <p:cNvSpPr>
            <a:spLocks noChangeArrowheads="1"/>
          </p:cNvSpPr>
          <p:nvPr/>
        </p:nvSpPr>
        <p:spPr bwMode="auto">
          <a:xfrm>
            <a:off x="6107112" y="2732088"/>
            <a:ext cx="8478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programs</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72" name="Rectangle 66"/>
          <p:cNvSpPr>
            <a:spLocks noChangeArrowheads="1"/>
          </p:cNvSpPr>
          <p:nvPr/>
        </p:nvSpPr>
        <p:spPr bwMode="auto">
          <a:xfrm>
            <a:off x="8566150" y="1892300"/>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533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73" name="Rectangle 67"/>
          <p:cNvSpPr>
            <a:spLocks noChangeArrowheads="1"/>
          </p:cNvSpPr>
          <p:nvPr/>
        </p:nvSpPr>
        <p:spPr bwMode="auto">
          <a:xfrm>
            <a:off x="8983662" y="1892300"/>
            <a:ext cx="77123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children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74" name="Rectangle 68"/>
          <p:cNvSpPr>
            <a:spLocks noChangeArrowheads="1"/>
          </p:cNvSpPr>
          <p:nvPr/>
        </p:nvSpPr>
        <p:spPr bwMode="auto">
          <a:xfrm>
            <a:off x="9780587" y="1892300"/>
            <a:ext cx="663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though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75" name="Rectangle 69"/>
          <p:cNvSpPr>
            <a:spLocks noChangeArrowheads="1"/>
          </p:cNvSpPr>
          <p:nvPr/>
        </p:nvSpPr>
        <p:spPr bwMode="auto">
          <a:xfrm>
            <a:off x="8566150" y="2171700"/>
            <a:ext cx="5544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center</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76" name="Rectangle 70"/>
          <p:cNvSpPr>
            <a:spLocks noChangeArrowheads="1"/>
          </p:cNvSpPr>
          <p:nvPr/>
        </p:nvSpPr>
        <p:spPr bwMode="auto">
          <a:xfrm>
            <a:off x="9158287" y="2171700"/>
            <a:ext cx="689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77" name="Rectangle 71"/>
          <p:cNvSpPr>
            <a:spLocks noChangeArrowheads="1"/>
          </p:cNvSpPr>
          <p:nvPr/>
        </p:nvSpPr>
        <p:spPr bwMode="auto">
          <a:xfrm>
            <a:off x="9232900" y="2171700"/>
            <a:ext cx="14715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based and home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78" name="Rectangle 72"/>
          <p:cNvSpPr>
            <a:spLocks noChangeArrowheads="1"/>
          </p:cNvSpPr>
          <p:nvPr/>
        </p:nvSpPr>
        <p:spPr bwMode="auto">
          <a:xfrm>
            <a:off x="8566150" y="2452688"/>
            <a:ext cx="12694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visit programs</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79" name="Rectangle 73"/>
          <p:cNvSpPr>
            <a:spLocks noChangeArrowheads="1"/>
          </p:cNvSpPr>
          <p:nvPr/>
        </p:nvSpPr>
        <p:spPr bwMode="auto">
          <a:xfrm>
            <a:off x="1190625" y="3159125"/>
            <a:ext cx="188352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Cambria" panose="02040503050406030204" pitchFamily="18" charset="0"/>
              </a:rPr>
              <a:t>Size and type of EHS</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80" name="Rectangle 74"/>
          <p:cNvSpPr>
            <a:spLocks noChangeArrowheads="1"/>
          </p:cNvSpPr>
          <p:nvPr/>
        </p:nvSpPr>
        <p:spPr bwMode="auto">
          <a:xfrm>
            <a:off x="3053682" y="3159125"/>
            <a:ext cx="689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Cambria" panose="02040503050406030204" pitchFamily="18" charset="0"/>
              </a:rPr>
              <a:t>-</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81" name="Rectangle 75"/>
          <p:cNvSpPr>
            <a:spLocks noChangeArrowheads="1"/>
          </p:cNvSpPr>
          <p:nvPr/>
        </p:nvSpPr>
        <p:spPr bwMode="auto">
          <a:xfrm>
            <a:off x="3122612" y="3159125"/>
            <a:ext cx="4025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Cambria" panose="02040503050406030204" pitchFamily="18" charset="0"/>
              </a:rPr>
              <a:t>CCP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82" name="Rectangle 76"/>
          <p:cNvSpPr>
            <a:spLocks noChangeArrowheads="1"/>
          </p:cNvSpPr>
          <p:nvPr/>
        </p:nvSpPr>
        <p:spPr bwMode="auto">
          <a:xfrm>
            <a:off x="1190625" y="3440113"/>
            <a:ext cx="8222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Cambria" panose="02040503050406030204" pitchFamily="18" charset="0"/>
              </a:rPr>
              <a:t>program</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83" name="Rectangle 77"/>
          <p:cNvSpPr>
            <a:spLocks noChangeArrowheads="1"/>
          </p:cNvSpPr>
          <p:nvPr/>
        </p:nvSpPr>
        <p:spPr bwMode="auto">
          <a:xfrm>
            <a:off x="3649662" y="3159125"/>
            <a:ext cx="20846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Expansion &amp; expansion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84" name="Rectangle 78"/>
          <p:cNvSpPr>
            <a:spLocks noChangeArrowheads="1"/>
          </p:cNvSpPr>
          <p:nvPr/>
        </p:nvSpPr>
        <p:spPr bwMode="auto">
          <a:xfrm>
            <a:off x="3649662" y="3440113"/>
            <a:ext cx="154689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partnership: EHS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85" name="Rectangle 79"/>
          <p:cNvSpPr>
            <a:spLocks noChangeArrowheads="1"/>
          </p:cNvSpPr>
          <p:nvPr/>
        </p:nvSpPr>
        <p:spPr bwMode="auto">
          <a:xfrm>
            <a:off x="3649662" y="3719513"/>
            <a:ext cx="164538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Expansion for 100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86" name="Rectangle 80"/>
          <p:cNvSpPr>
            <a:spLocks noChangeArrowheads="1"/>
          </p:cNvSpPr>
          <p:nvPr/>
        </p:nvSpPr>
        <p:spPr bwMode="auto">
          <a:xfrm>
            <a:off x="3649662" y="4000500"/>
            <a:ext cx="241617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children and CCP for 16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87" name="Rectangle 81"/>
          <p:cNvSpPr>
            <a:spLocks noChangeArrowheads="1"/>
          </p:cNvSpPr>
          <p:nvPr/>
        </p:nvSpPr>
        <p:spPr bwMode="auto">
          <a:xfrm>
            <a:off x="3649662" y="4279900"/>
            <a:ext cx="72635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children</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88" name="Rectangle 82"/>
          <p:cNvSpPr>
            <a:spLocks noChangeArrowheads="1"/>
          </p:cNvSpPr>
          <p:nvPr/>
        </p:nvSpPr>
        <p:spPr bwMode="auto">
          <a:xfrm>
            <a:off x="6107112" y="3159125"/>
            <a:ext cx="209993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Expansion partnership: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89" name="Rectangle 83"/>
          <p:cNvSpPr>
            <a:spLocks noChangeArrowheads="1"/>
          </p:cNvSpPr>
          <p:nvPr/>
        </p:nvSpPr>
        <p:spPr bwMode="auto">
          <a:xfrm>
            <a:off x="6107112" y="3440113"/>
            <a:ext cx="20308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EHS expansion for 112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90" name="Rectangle 84"/>
          <p:cNvSpPr>
            <a:spLocks noChangeArrowheads="1"/>
          </p:cNvSpPr>
          <p:nvPr/>
        </p:nvSpPr>
        <p:spPr bwMode="auto">
          <a:xfrm>
            <a:off x="6107112" y="3719513"/>
            <a:ext cx="24177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children at seven centers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91" name="Rectangle 85"/>
          <p:cNvSpPr>
            <a:spLocks noChangeArrowheads="1"/>
          </p:cNvSpPr>
          <p:nvPr/>
        </p:nvSpPr>
        <p:spPr bwMode="auto">
          <a:xfrm>
            <a:off x="6107112" y="4000500"/>
            <a:ext cx="198118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operated by child care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92" name="Rectangle 86"/>
          <p:cNvSpPr>
            <a:spLocks noChangeArrowheads="1"/>
          </p:cNvSpPr>
          <p:nvPr/>
        </p:nvSpPr>
        <p:spPr bwMode="auto">
          <a:xfrm>
            <a:off x="6107112" y="4279900"/>
            <a:ext cx="75501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partners</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93" name="Rectangle 87"/>
          <p:cNvSpPr>
            <a:spLocks noChangeArrowheads="1"/>
          </p:cNvSpPr>
          <p:nvPr/>
        </p:nvSpPr>
        <p:spPr bwMode="auto">
          <a:xfrm>
            <a:off x="8566150" y="3159125"/>
            <a:ext cx="101470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Expansion: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94" name="Rectangle 88"/>
          <p:cNvSpPr>
            <a:spLocks noChangeArrowheads="1"/>
          </p:cNvSpPr>
          <p:nvPr/>
        </p:nvSpPr>
        <p:spPr bwMode="auto">
          <a:xfrm>
            <a:off x="8566150" y="3440113"/>
            <a:ext cx="20308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EHS expansion for 107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95" name="Rectangle 89"/>
          <p:cNvSpPr>
            <a:spLocks noChangeArrowheads="1"/>
          </p:cNvSpPr>
          <p:nvPr/>
        </p:nvSpPr>
        <p:spPr bwMode="auto">
          <a:xfrm>
            <a:off x="8566150" y="3719513"/>
            <a:ext cx="20415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children; 83 at existing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96" name="Rectangle 90"/>
          <p:cNvSpPr>
            <a:spLocks noChangeArrowheads="1"/>
          </p:cNvSpPr>
          <p:nvPr/>
        </p:nvSpPr>
        <p:spPr bwMode="auto">
          <a:xfrm>
            <a:off x="8566150" y="3924300"/>
            <a:ext cx="21109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centers and 24 at a new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97" name="Rectangle 91"/>
          <p:cNvSpPr>
            <a:spLocks noChangeArrowheads="1"/>
          </p:cNvSpPr>
          <p:nvPr/>
        </p:nvSpPr>
        <p:spPr bwMode="auto">
          <a:xfrm>
            <a:off x="8566150" y="4173379"/>
            <a:ext cx="59933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center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98" name="Rectangle 92"/>
          <p:cNvSpPr>
            <a:spLocks noChangeArrowheads="1"/>
          </p:cNvSpPr>
          <p:nvPr/>
        </p:nvSpPr>
        <p:spPr bwMode="auto">
          <a:xfrm>
            <a:off x="1190625" y="4719638"/>
            <a:ext cx="13973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Cambria" panose="02040503050406030204" pitchFamily="18" charset="0"/>
              </a:rPr>
              <a:t>Grant awarded</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99" name="Rectangle 93"/>
          <p:cNvSpPr>
            <a:spLocks noChangeArrowheads="1"/>
          </p:cNvSpPr>
          <p:nvPr/>
        </p:nvSpPr>
        <p:spPr bwMode="auto">
          <a:xfrm>
            <a:off x="3649662" y="4719638"/>
            <a:ext cx="9842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$2,100,000</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100" name="Rectangle 94"/>
          <p:cNvSpPr>
            <a:spLocks noChangeArrowheads="1"/>
          </p:cNvSpPr>
          <p:nvPr/>
        </p:nvSpPr>
        <p:spPr bwMode="auto">
          <a:xfrm>
            <a:off x="6107112" y="4719638"/>
            <a:ext cx="9842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$1,700,000</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101" name="Rectangle 95"/>
          <p:cNvSpPr>
            <a:spLocks noChangeArrowheads="1"/>
          </p:cNvSpPr>
          <p:nvPr/>
        </p:nvSpPr>
        <p:spPr bwMode="auto">
          <a:xfrm>
            <a:off x="8566150" y="4719638"/>
            <a:ext cx="9842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$1,500,000</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102" name="Rectangle 96"/>
          <p:cNvSpPr>
            <a:spLocks noChangeArrowheads="1"/>
          </p:cNvSpPr>
          <p:nvPr/>
        </p:nvSpPr>
        <p:spPr bwMode="auto">
          <a:xfrm>
            <a:off x="1190624" y="5257800"/>
            <a:ext cx="206332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Cambria" panose="02040503050406030204" pitchFamily="18" charset="0"/>
              </a:rPr>
              <a:t>Previous history with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103" name="Rectangle 97"/>
          <p:cNvSpPr>
            <a:spLocks noChangeArrowheads="1"/>
          </p:cNvSpPr>
          <p:nvPr/>
        </p:nvSpPr>
        <p:spPr bwMode="auto">
          <a:xfrm>
            <a:off x="1191304" y="5544423"/>
            <a:ext cx="371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Cambria" panose="02040503050406030204" pitchFamily="18" charset="0"/>
              </a:rPr>
              <a:t>EHS</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104" name="Rectangle 98"/>
          <p:cNvSpPr>
            <a:spLocks noChangeArrowheads="1"/>
          </p:cNvSpPr>
          <p:nvPr/>
        </p:nvSpPr>
        <p:spPr bwMode="auto">
          <a:xfrm>
            <a:off x="3649662" y="5000625"/>
            <a:ext cx="15572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4 years as a Head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105" name="Rectangle 99"/>
          <p:cNvSpPr>
            <a:spLocks noChangeArrowheads="1"/>
          </p:cNvSpPr>
          <p:nvPr/>
        </p:nvSpPr>
        <p:spPr bwMode="auto">
          <a:xfrm>
            <a:off x="3649662" y="5280025"/>
            <a:ext cx="16963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Start/EHS provider</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106" name="Rectangle 100"/>
          <p:cNvSpPr>
            <a:spLocks noChangeArrowheads="1"/>
          </p:cNvSpPr>
          <p:nvPr/>
        </p:nvSpPr>
        <p:spPr bwMode="auto">
          <a:xfrm>
            <a:off x="6107112" y="5000625"/>
            <a:ext cx="16919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25 years as an EHS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107" name="Rectangle 101"/>
          <p:cNvSpPr>
            <a:spLocks noChangeArrowheads="1"/>
          </p:cNvSpPr>
          <p:nvPr/>
        </p:nvSpPr>
        <p:spPr bwMode="auto">
          <a:xfrm>
            <a:off x="6107112" y="5280025"/>
            <a:ext cx="7618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provider</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108" name="Rectangle 102"/>
          <p:cNvSpPr>
            <a:spLocks noChangeArrowheads="1"/>
          </p:cNvSpPr>
          <p:nvPr/>
        </p:nvSpPr>
        <p:spPr bwMode="auto">
          <a:xfrm>
            <a:off x="8566150" y="5000625"/>
            <a:ext cx="180575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20+ years as an EHS </a:t>
            </a:r>
            <a:endParaRPr kumimoji="0" lang="en-US" altLang="en-US" sz="1800" b="0" i="0" u="none" strike="noStrike" cap="none" normalizeH="0" baseline="0" smtClean="0">
              <a:ln>
                <a:noFill/>
              </a:ln>
              <a:solidFill>
                <a:schemeClr val="tx1"/>
              </a:solidFill>
              <a:effectLst/>
              <a:latin typeface="Cambria" panose="02040503050406030204" pitchFamily="18" charset="0"/>
            </a:endParaRPr>
          </a:p>
        </p:txBody>
      </p:sp>
      <p:sp>
        <p:nvSpPr>
          <p:cNvPr id="109" name="Rectangle 103"/>
          <p:cNvSpPr>
            <a:spLocks noChangeArrowheads="1"/>
          </p:cNvSpPr>
          <p:nvPr/>
        </p:nvSpPr>
        <p:spPr bwMode="auto">
          <a:xfrm>
            <a:off x="8566150" y="5203825"/>
            <a:ext cx="21459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provider; 69 years as an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110" name="Rectangle 104"/>
          <p:cNvSpPr>
            <a:spLocks noChangeArrowheads="1"/>
          </p:cNvSpPr>
          <p:nvPr/>
        </p:nvSpPr>
        <p:spPr bwMode="auto">
          <a:xfrm>
            <a:off x="8551945" y="5442948"/>
            <a:ext cx="140711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early childhood </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111" name="Rectangle 105"/>
          <p:cNvSpPr>
            <a:spLocks noChangeArrowheads="1"/>
          </p:cNvSpPr>
          <p:nvPr/>
        </p:nvSpPr>
        <p:spPr bwMode="auto">
          <a:xfrm>
            <a:off x="8540750" y="5668463"/>
            <a:ext cx="168924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education advocate</a:t>
            </a:r>
            <a:endParaRPr kumimoji="0" lang="en-US" altLang="en-US" sz="1800" b="0" i="0" u="none" strike="noStrike" cap="none" normalizeH="0" baseline="0" dirty="0" smtClean="0">
              <a:ln>
                <a:noFill/>
              </a:ln>
              <a:solidFill>
                <a:schemeClr val="tx1"/>
              </a:solidFill>
              <a:effectLst/>
              <a:latin typeface="Cambria" panose="02040503050406030204" pitchFamily="18" charset="0"/>
            </a:endParaRPr>
          </a:p>
        </p:txBody>
      </p:sp>
      <p:sp>
        <p:nvSpPr>
          <p:cNvPr id="112" name="Title 1"/>
          <p:cNvSpPr>
            <a:spLocks noGrp="1"/>
          </p:cNvSpPr>
          <p:nvPr>
            <p:ph type="title"/>
          </p:nvPr>
        </p:nvSpPr>
        <p:spPr>
          <a:xfrm rot="16200000">
            <a:off x="-1627490" y="3530903"/>
            <a:ext cx="4239188" cy="682582"/>
          </a:xfrm>
        </p:spPr>
        <p:txBody>
          <a:bodyPr/>
          <a:lstStyle/>
          <a:p>
            <a:r>
              <a:rPr lang="en-US" dirty="0" smtClean="0"/>
              <a:t>Findings</a:t>
            </a:r>
            <a:endParaRPr lang="en-US" dirty="0"/>
          </a:p>
        </p:txBody>
      </p:sp>
    </p:spTree>
    <p:extLst>
      <p:ext uri="{BB962C8B-B14F-4D97-AF65-F5344CB8AC3E}">
        <p14:creationId xmlns:p14="http://schemas.microsoft.com/office/powerpoint/2010/main" val="4134562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8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8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8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8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8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87"/>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9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99"/>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0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0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05"/>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2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31"/>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35"/>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41"/>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47"/>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48"/>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49"/>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0"/>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5"/>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66"/>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7"/>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8"/>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9"/>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70"/>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71"/>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88"/>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89"/>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90"/>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91"/>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92"/>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00"/>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06"/>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07"/>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grpId="0" nodeType="clickEffect">
                                  <p:stCondLst>
                                    <p:cond delay="0"/>
                                  </p:stCondLst>
                                  <p:childTnLst>
                                    <p:set>
                                      <p:cBhvr>
                                        <p:cTn id="148" dur="1" fill="hold">
                                          <p:stCondLst>
                                            <p:cond delay="0"/>
                                          </p:stCondLst>
                                        </p:cTn>
                                        <p:tgtEl>
                                          <p:spTgt spid="16"/>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20"/>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24"/>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28"/>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32"/>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36"/>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42"/>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51"/>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52"/>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53"/>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72"/>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73"/>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74"/>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75"/>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76"/>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77"/>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78"/>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93"/>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94"/>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95"/>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96"/>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97"/>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101"/>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108"/>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09"/>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10"/>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p:bldP spid="82" grpId="0"/>
      <p:bldP spid="83" grpId="0"/>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P spid="98" grpId="0"/>
      <p:bldP spid="99" grpId="0"/>
      <p:bldP spid="100" grpId="0"/>
      <p:bldP spid="101" grpId="0"/>
      <p:bldP spid="102" grpId="0"/>
      <p:bldP spid="103" grpId="0"/>
      <p:bldP spid="104" grpId="0"/>
      <p:bldP spid="105" grpId="0"/>
      <p:bldP spid="106" grpId="0"/>
      <p:bldP spid="107" grpId="0"/>
      <p:bldP spid="108" grpId="0"/>
      <p:bldP spid="109" grpId="0"/>
      <p:bldP spid="110" grpId="0"/>
      <p:bldP spid="1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227012" y="1752600"/>
            <a:ext cx="11734800" cy="0"/>
          </a:xfrm>
          <a:prstGeom prst="line">
            <a:avLst/>
          </a:prstGeom>
          <a:ln w="28575" cmpd="thickThin">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smtClean="0"/>
              <a:t>Findings: Sarah’s Hope</a:t>
            </a:r>
            <a:endParaRPr lang="en-US"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124079" y="1752600"/>
            <a:ext cx="3312051" cy="4495800"/>
          </a:xfrm>
          <a:prstGeom prst="rect">
            <a:avLst/>
          </a:prstGeom>
        </p:spPr>
      </p:pic>
      <p:sp>
        <p:nvSpPr>
          <p:cNvPr id="5" name="5-Point Star 4"/>
          <p:cNvSpPr/>
          <p:nvPr/>
        </p:nvSpPr>
        <p:spPr>
          <a:xfrm>
            <a:off x="1338726" y="3401060"/>
            <a:ext cx="184150" cy="18034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7172" name="Picture 4" descr="Image result for sarah's hope baltimo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92409" y="2354441"/>
            <a:ext cx="3896416" cy="2598879"/>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Image result for sarah's hope baltimo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3507" y="2209800"/>
            <a:ext cx="4581525" cy="2990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107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Homeless Enrollment</a:t>
            </a:r>
            <a:endParaRPr lang="en-US"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3529784525"/>
              </p:ext>
            </p:extLst>
          </p:nvPr>
        </p:nvGraphicFramePr>
        <p:xfrm>
          <a:off x="592137" y="2057400"/>
          <a:ext cx="5807075" cy="3897893"/>
        </p:xfrm>
        <a:graphic>
          <a:graphicData uri="http://schemas.openxmlformats.org/drawingml/2006/table">
            <a:tbl>
              <a:tblPr firstRow="1" firstCol="1" bandRow="1">
                <a:tableStyleId>{6E25E649-3F16-4E02-A733-19D2CDBF48F0}</a:tableStyleId>
              </a:tblPr>
              <a:tblGrid>
                <a:gridCol w="1204269"/>
                <a:gridCol w="1040927"/>
                <a:gridCol w="1242776"/>
                <a:gridCol w="1186258"/>
                <a:gridCol w="1132845"/>
              </a:tblGrid>
              <a:tr h="1577340">
                <a:tc>
                  <a:txBody>
                    <a:bodyPr/>
                    <a:lstStyle/>
                    <a:p>
                      <a:pPr marL="0" marR="0">
                        <a:lnSpc>
                          <a:spcPct val="115000"/>
                        </a:lnSpc>
                        <a:spcBef>
                          <a:spcPts val="0"/>
                        </a:spcBef>
                        <a:spcAft>
                          <a:spcPts val="0"/>
                        </a:spcAft>
                      </a:pPr>
                      <a:r>
                        <a:rPr lang="en-US" sz="1600" dirty="0">
                          <a:effectLst/>
                          <a:latin typeface="Cambria" panose="02040503050406030204" pitchFamily="18" charset="0"/>
                        </a:rPr>
                        <a:t> </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effectLst/>
                          <a:latin typeface="Cambria" panose="02040503050406030204" pitchFamily="18" charset="0"/>
                        </a:rPr>
                        <a:t>Homeless children served</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effectLst/>
                          <a:latin typeface="Cambria" panose="02040503050406030204" pitchFamily="18" charset="0"/>
                        </a:rPr>
                        <a:t>Homeless families served </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effectLst/>
                          <a:latin typeface="Cambria" panose="02040503050406030204" pitchFamily="18" charset="0"/>
                        </a:rPr>
                        <a:t>Total families served </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smtClean="0">
                          <a:effectLst/>
                          <a:latin typeface="Cambria" panose="02040503050406030204" pitchFamily="18" charset="0"/>
                        </a:rPr>
                        <a:t>% of </a:t>
                      </a:r>
                      <a:r>
                        <a:rPr lang="en-US" sz="1600" dirty="0">
                          <a:effectLst/>
                          <a:latin typeface="Cambria" panose="02040503050406030204" pitchFamily="18" charset="0"/>
                        </a:rPr>
                        <a:t>families served who were homeless</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1198889">
                <a:tc>
                  <a:txBody>
                    <a:bodyPr/>
                    <a:lstStyle/>
                    <a:p>
                      <a:pPr marL="0" marR="0">
                        <a:lnSpc>
                          <a:spcPct val="115000"/>
                        </a:lnSpc>
                        <a:spcBef>
                          <a:spcPts val="0"/>
                        </a:spcBef>
                        <a:spcAft>
                          <a:spcPts val="0"/>
                        </a:spcAft>
                      </a:pPr>
                      <a:r>
                        <a:rPr lang="en-US" sz="1600" dirty="0" smtClean="0">
                          <a:effectLst/>
                          <a:latin typeface="Cambria" panose="02040503050406030204" pitchFamily="18" charset="0"/>
                          <a:ea typeface="+mn-ea"/>
                          <a:cs typeface="+mn-cs"/>
                        </a:rPr>
                        <a:t>Head</a:t>
                      </a:r>
                      <a:r>
                        <a:rPr lang="en-US" sz="1600" baseline="0" dirty="0" smtClean="0">
                          <a:effectLst/>
                          <a:latin typeface="Cambria" panose="02040503050406030204" pitchFamily="18" charset="0"/>
                          <a:ea typeface="+mn-ea"/>
                          <a:cs typeface="+mn-cs"/>
                        </a:rPr>
                        <a:t> Start Consortium</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a:effectLst/>
                          <a:latin typeface="Cambria" panose="02040503050406030204" pitchFamily="18" charset="0"/>
                        </a:rPr>
                        <a:t>3</a:t>
                      </a:r>
                      <a:endParaRPr lang="en-US" sz="160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dirty="0">
                          <a:effectLst/>
                          <a:latin typeface="Cambria" panose="02040503050406030204" pitchFamily="18" charset="0"/>
                        </a:rPr>
                        <a:t>3</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dirty="0">
                          <a:effectLst/>
                          <a:latin typeface="Cambria" panose="02040503050406030204" pitchFamily="18" charset="0"/>
                        </a:rPr>
                        <a:t>152</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a:effectLst/>
                          <a:latin typeface="Cambria" panose="02040503050406030204" pitchFamily="18" charset="0"/>
                        </a:rPr>
                        <a:t>2%</a:t>
                      </a:r>
                      <a:endParaRPr lang="en-US" sz="160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242131">
                <a:tc>
                  <a:txBody>
                    <a:bodyPr/>
                    <a:lstStyle/>
                    <a:p>
                      <a:pPr marL="0" marR="0">
                        <a:lnSpc>
                          <a:spcPct val="115000"/>
                        </a:lnSpc>
                        <a:spcBef>
                          <a:spcPts val="0"/>
                        </a:spcBef>
                        <a:spcAft>
                          <a:spcPts val="0"/>
                        </a:spcAft>
                      </a:pPr>
                      <a:r>
                        <a:rPr lang="en-US" sz="1600">
                          <a:effectLst/>
                          <a:latin typeface="Cambria" panose="02040503050406030204" pitchFamily="18" charset="0"/>
                        </a:rPr>
                        <a:t>Telamon</a:t>
                      </a:r>
                      <a:endParaRPr lang="en-US" sz="160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a:effectLst/>
                          <a:latin typeface="Cambria" panose="02040503050406030204" pitchFamily="18" charset="0"/>
                        </a:rPr>
                        <a:t>47</a:t>
                      </a:r>
                      <a:endParaRPr lang="en-US" sz="160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a:effectLst/>
                          <a:latin typeface="Cambria" panose="02040503050406030204" pitchFamily="18" charset="0"/>
                        </a:rPr>
                        <a:t>37</a:t>
                      </a:r>
                      <a:endParaRPr lang="en-US" sz="160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dirty="0">
                          <a:effectLst/>
                          <a:latin typeface="Cambria" panose="02040503050406030204" pitchFamily="18" charset="0"/>
                        </a:rPr>
                        <a:t>101</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a:effectLst/>
                          <a:latin typeface="Cambria" panose="02040503050406030204" pitchFamily="18" charset="0"/>
                        </a:rPr>
                        <a:t>37%</a:t>
                      </a:r>
                      <a:endParaRPr lang="en-US" sz="160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712718">
                <a:tc>
                  <a:txBody>
                    <a:bodyPr/>
                    <a:lstStyle/>
                    <a:p>
                      <a:pPr marL="0" marR="0">
                        <a:lnSpc>
                          <a:spcPct val="115000"/>
                        </a:lnSpc>
                        <a:spcBef>
                          <a:spcPts val="0"/>
                        </a:spcBef>
                        <a:spcAft>
                          <a:spcPts val="0"/>
                        </a:spcAft>
                      </a:pPr>
                      <a:r>
                        <a:rPr lang="en-US" sz="1600">
                          <a:effectLst/>
                          <a:latin typeface="Cambria" panose="02040503050406030204" pitchFamily="18" charset="0"/>
                        </a:rPr>
                        <a:t>Maryland Family Network</a:t>
                      </a:r>
                      <a:endParaRPr lang="en-US" sz="160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a:effectLst/>
                          <a:latin typeface="Cambria" panose="02040503050406030204" pitchFamily="18" charset="0"/>
                        </a:rPr>
                        <a:t>73</a:t>
                      </a:r>
                      <a:endParaRPr lang="en-US" sz="160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dirty="0">
                          <a:effectLst/>
                          <a:latin typeface="Cambria" panose="02040503050406030204" pitchFamily="18" charset="0"/>
                        </a:rPr>
                        <a:t>61</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dirty="0">
                          <a:effectLst/>
                          <a:latin typeface="Cambria" panose="02040503050406030204" pitchFamily="18" charset="0"/>
                        </a:rPr>
                        <a:t>99</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dirty="0">
                          <a:effectLst/>
                          <a:latin typeface="Cambria" panose="02040503050406030204" pitchFamily="18" charset="0"/>
                        </a:rPr>
                        <a:t>62%</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51233" marR="51233"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bl>
          </a:graphicData>
        </a:graphic>
      </p:graphicFrame>
      <p:graphicFrame>
        <p:nvGraphicFramePr>
          <p:cNvPr id="7" name="Content Placeholder 6"/>
          <p:cNvGraphicFramePr>
            <a:graphicFrameLocks noGrp="1"/>
          </p:cNvGraphicFramePr>
          <p:nvPr>
            <p:ph sz="half" idx="2"/>
            <p:extLst>
              <p:ext uri="{D42A27DB-BD31-4B8C-83A1-F6EECF244321}">
                <p14:modId xmlns:p14="http://schemas.microsoft.com/office/powerpoint/2010/main" val="3767118085"/>
              </p:ext>
            </p:extLst>
          </p:nvPr>
        </p:nvGraphicFramePr>
        <p:xfrm>
          <a:off x="7085012" y="1937770"/>
          <a:ext cx="4435475" cy="4089400"/>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p:cNvCxnSpPr/>
          <p:nvPr/>
        </p:nvCxnSpPr>
        <p:spPr>
          <a:xfrm>
            <a:off x="227012" y="1752600"/>
            <a:ext cx="11734800" cy="0"/>
          </a:xfrm>
          <a:prstGeom prst="line">
            <a:avLst/>
          </a:prstGeom>
          <a:ln w="28575" cmpd="thickThin">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0982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304800"/>
            <a:ext cx="1447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8600" y="304800"/>
            <a:ext cx="1447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124200" y="304800"/>
            <a:ext cx="1447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026830" y="304800"/>
            <a:ext cx="1447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572000" y="304800"/>
            <a:ext cx="1447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467600" y="304800"/>
            <a:ext cx="1447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915400" y="304800"/>
            <a:ext cx="1447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0373633" y="304800"/>
            <a:ext cx="1447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676400" y="1600200"/>
            <a:ext cx="1447800" cy="1295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28600" y="1600200"/>
            <a:ext cx="1447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124200" y="1600200"/>
            <a:ext cx="1447800" cy="1295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024448" y="1600200"/>
            <a:ext cx="1447800" cy="1295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572000" y="1600200"/>
            <a:ext cx="1447800" cy="1295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467600" y="1600200"/>
            <a:ext cx="1447800" cy="1295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915400" y="1600200"/>
            <a:ext cx="1447800" cy="1295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0373633" y="1600200"/>
            <a:ext cx="1447800" cy="1295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674812" y="2895600"/>
            <a:ext cx="1447800" cy="1295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27012" y="2895600"/>
            <a:ext cx="1447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122612" y="2895600"/>
            <a:ext cx="1447800" cy="1295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025242" y="2895600"/>
            <a:ext cx="1447800" cy="1295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4570412" y="2895600"/>
            <a:ext cx="1447800" cy="1295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7466012" y="2895600"/>
            <a:ext cx="1447800" cy="1295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8913812" y="2895600"/>
            <a:ext cx="1447800" cy="1295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0372045" y="2895600"/>
            <a:ext cx="1447800" cy="1295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674812" y="4191000"/>
            <a:ext cx="1447800" cy="1295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227012" y="4191000"/>
            <a:ext cx="1447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122612" y="4191000"/>
            <a:ext cx="1447800" cy="1295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6025242" y="4191000"/>
            <a:ext cx="1447800" cy="1295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4570412" y="4191000"/>
            <a:ext cx="1447800" cy="1295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466012" y="4191000"/>
            <a:ext cx="1447800" cy="1295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8913812" y="4191000"/>
            <a:ext cx="1447800" cy="1295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0372045" y="4191000"/>
            <a:ext cx="1447800" cy="1295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a:spLocks noChangeArrowheads="1"/>
          </p:cNvSpPr>
          <p:nvPr/>
        </p:nvSpPr>
        <p:spPr bwMode="auto">
          <a:xfrm>
            <a:off x="464003" y="3380127"/>
            <a:ext cx="996950"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err="1" smtClean="0">
                <a:ln>
                  <a:noFill/>
                </a:ln>
                <a:solidFill>
                  <a:srgbClr val="404040"/>
                </a:solidFill>
                <a:effectLst/>
                <a:latin typeface="Cambria" panose="02040503050406030204" pitchFamily="18" charset="0"/>
              </a:rPr>
              <a:t>Telamon</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42" name="Rectangle 41"/>
          <p:cNvSpPr>
            <a:spLocks noChangeArrowheads="1"/>
          </p:cNvSpPr>
          <p:nvPr/>
        </p:nvSpPr>
        <p:spPr bwMode="auto">
          <a:xfrm>
            <a:off x="464003" y="4419600"/>
            <a:ext cx="9735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404040"/>
                </a:solidFill>
                <a:effectLst/>
                <a:latin typeface="Cambria" panose="02040503050406030204" pitchFamily="18" charset="0"/>
              </a:rPr>
              <a:t>Maryland Family Network</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45" name="Rectangle 44"/>
          <p:cNvSpPr>
            <a:spLocks noChangeArrowheads="1"/>
          </p:cNvSpPr>
          <p:nvPr/>
        </p:nvSpPr>
        <p:spPr bwMode="auto">
          <a:xfrm>
            <a:off x="304800" y="1600200"/>
            <a:ext cx="1368424"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404040"/>
                </a:solidFill>
                <a:effectLst/>
                <a:latin typeface="Cambria" panose="02040503050406030204" pitchFamily="18" charset="0"/>
              </a:rPr>
              <a:t>Elkhart &amp; St.</a:t>
            </a:r>
            <a:r>
              <a:rPr kumimoji="0" lang="en-US" altLang="en-US" sz="1600" b="0" i="0" u="none" strike="noStrike" cap="none" normalizeH="0" dirty="0" smtClean="0">
                <a:ln>
                  <a:noFill/>
                </a:ln>
                <a:solidFill>
                  <a:srgbClr val="404040"/>
                </a:solidFill>
                <a:effectLst/>
                <a:latin typeface="Cambria" panose="02040503050406030204" pitchFamily="18" charset="0"/>
              </a:rPr>
              <a:t> Joseph Counties Head Start Consortium</a:t>
            </a:r>
            <a:endParaRPr kumimoji="0" lang="en-US" altLang="en-US" sz="1600" b="0" i="0" u="none" strike="noStrike" cap="none" normalizeH="0" baseline="0" dirty="0" smtClean="0">
              <a:ln>
                <a:noFill/>
              </a:ln>
              <a:solidFill>
                <a:schemeClr val="tx1"/>
              </a:solidFill>
              <a:effectLst/>
            </a:endParaRPr>
          </a:p>
        </p:txBody>
      </p:sp>
      <p:sp>
        <p:nvSpPr>
          <p:cNvPr id="46" name="Rectangle 45"/>
          <p:cNvSpPr>
            <a:spLocks noChangeArrowheads="1"/>
          </p:cNvSpPr>
          <p:nvPr/>
        </p:nvSpPr>
        <p:spPr bwMode="auto">
          <a:xfrm>
            <a:off x="1752600" y="533400"/>
            <a:ext cx="1323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404040"/>
                </a:solidFill>
                <a:effectLst/>
                <a:latin typeface="Cambria" panose="02040503050406030204" pitchFamily="18" charset="0"/>
              </a:rPr>
              <a:t>Child social/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47" name="Rectangle 46"/>
          <p:cNvSpPr>
            <a:spLocks noChangeArrowheads="1"/>
          </p:cNvSpPr>
          <p:nvPr/>
        </p:nvSpPr>
        <p:spPr bwMode="auto">
          <a:xfrm>
            <a:off x="1868487" y="846137"/>
            <a:ext cx="1176338"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404040"/>
                </a:solidFill>
                <a:effectLst/>
                <a:latin typeface="Cambria" panose="02040503050406030204" pitchFamily="18" charset="0"/>
              </a:rPr>
              <a:t>emotional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48" name="Rectangle 47"/>
          <p:cNvSpPr>
            <a:spLocks noChangeArrowheads="1"/>
          </p:cNvSpPr>
          <p:nvPr/>
        </p:nvSpPr>
        <p:spPr bwMode="auto">
          <a:xfrm>
            <a:off x="1969293" y="1149351"/>
            <a:ext cx="9366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404040"/>
                </a:solidFill>
                <a:effectLst/>
                <a:latin typeface="Cambria" panose="02040503050406030204" pitchFamily="18" charset="0"/>
              </a:rPr>
              <a:t>services</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49" name="Rectangle 48"/>
          <p:cNvSpPr>
            <a:spLocks noChangeArrowheads="1"/>
          </p:cNvSpPr>
          <p:nvPr/>
        </p:nvSpPr>
        <p:spPr bwMode="auto">
          <a:xfrm>
            <a:off x="3184525" y="685800"/>
            <a:ext cx="12842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404040"/>
                </a:solidFill>
                <a:effectLst/>
                <a:latin typeface="Cambria" panose="02040503050406030204" pitchFamily="18" charset="0"/>
              </a:rPr>
              <a:t>Parent social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50" name="Rectangle 49"/>
          <p:cNvSpPr>
            <a:spLocks noChangeArrowheads="1"/>
          </p:cNvSpPr>
          <p:nvPr/>
        </p:nvSpPr>
        <p:spPr bwMode="auto">
          <a:xfrm>
            <a:off x="3401333" y="973591"/>
            <a:ext cx="9366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404040"/>
                </a:solidFill>
                <a:effectLst/>
                <a:latin typeface="Cambria" panose="02040503050406030204" pitchFamily="18" charset="0"/>
              </a:rPr>
              <a:t>services</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51" name="Rectangle 50"/>
          <p:cNvSpPr>
            <a:spLocks noChangeArrowheads="1"/>
          </p:cNvSpPr>
          <p:nvPr/>
        </p:nvSpPr>
        <p:spPr bwMode="auto">
          <a:xfrm>
            <a:off x="4648200" y="685800"/>
            <a:ext cx="793750"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404040"/>
                </a:solidFill>
                <a:effectLst/>
                <a:latin typeface="Cambria" panose="02040503050406030204" pitchFamily="18" charset="0"/>
              </a:rPr>
              <a:t>Parent</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52" name="Rectangle 51"/>
          <p:cNvSpPr>
            <a:spLocks noChangeArrowheads="1"/>
          </p:cNvSpPr>
          <p:nvPr/>
        </p:nvSpPr>
        <p:spPr bwMode="auto">
          <a:xfrm>
            <a:off x="5294313" y="685800"/>
            <a:ext cx="215900"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404040"/>
                </a:solidFill>
                <a:effectLst/>
                <a:latin typeface="Cambria" panose="02040503050406030204" pitchFamily="18" charset="0"/>
              </a:rPr>
              <a:t>-</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53" name="Rectangle 52"/>
          <p:cNvSpPr>
            <a:spLocks noChangeArrowheads="1"/>
          </p:cNvSpPr>
          <p:nvPr/>
        </p:nvSpPr>
        <p:spPr bwMode="auto">
          <a:xfrm>
            <a:off x="5370513" y="685800"/>
            <a:ext cx="6715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404040"/>
                </a:solidFill>
                <a:effectLst/>
                <a:latin typeface="Cambria" panose="02040503050406030204" pitchFamily="18" charset="0"/>
              </a:rPr>
              <a:t>child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54" name="Rectangle 53"/>
          <p:cNvSpPr>
            <a:spLocks noChangeArrowheads="1"/>
          </p:cNvSpPr>
          <p:nvPr/>
        </p:nvSpPr>
        <p:spPr bwMode="auto">
          <a:xfrm>
            <a:off x="4648200" y="1001713"/>
            <a:ext cx="14224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404040"/>
                </a:solidFill>
                <a:effectLst/>
                <a:latin typeface="Cambria" panose="02040503050406030204" pitchFamily="18" charset="0"/>
              </a:rPr>
              <a:t>relationships</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55" name="Rectangle 54"/>
          <p:cNvSpPr>
            <a:spLocks noChangeArrowheads="1"/>
          </p:cNvSpPr>
          <p:nvPr/>
        </p:nvSpPr>
        <p:spPr bwMode="auto">
          <a:xfrm>
            <a:off x="6076042" y="838200"/>
            <a:ext cx="13263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404040"/>
                </a:solidFill>
                <a:effectLst/>
                <a:latin typeface="Cambria" panose="02040503050406030204" pitchFamily="18" charset="0"/>
              </a:rPr>
              <a:t>Transportation</a:t>
            </a:r>
            <a:endParaRPr kumimoji="0" lang="en-US" altLang="en-US" sz="1600" b="0" i="0" u="none" strike="noStrike" cap="none" normalizeH="0" baseline="0" smtClean="0">
              <a:ln>
                <a:noFill/>
              </a:ln>
              <a:solidFill>
                <a:schemeClr val="tx1"/>
              </a:solidFill>
              <a:effectLst/>
            </a:endParaRPr>
          </a:p>
        </p:txBody>
      </p:sp>
      <p:sp>
        <p:nvSpPr>
          <p:cNvPr id="56" name="Rectangle 55"/>
          <p:cNvSpPr>
            <a:spLocks noChangeArrowheads="1"/>
          </p:cNvSpPr>
          <p:nvPr/>
        </p:nvSpPr>
        <p:spPr bwMode="auto">
          <a:xfrm>
            <a:off x="7685088" y="685800"/>
            <a:ext cx="996950"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404040"/>
                </a:solidFill>
                <a:effectLst/>
                <a:latin typeface="Cambria" panose="02040503050406030204" pitchFamily="18" charset="0"/>
              </a:rPr>
              <a:t>Housing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57" name="Rectangle 56"/>
          <p:cNvSpPr>
            <a:spLocks noChangeArrowheads="1"/>
          </p:cNvSpPr>
          <p:nvPr/>
        </p:nvSpPr>
        <p:spPr bwMode="auto">
          <a:xfrm>
            <a:off x="7620000" y="1001713"/>
            <a:ext cx="11382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404040"/>
                </a:solidFill>
                <a:effectLst/>
                <a:latin typeface="Cambria" panose="02040503050406030204" pitchFamily="18" charset="0"/>
              </a:rPr>
              <a:t>assistance</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58" name="Rectangle 57"/>
          <p:cNvSpPr>
            <a:spLocks noChangeArrowheads="1"/>
          </p:cNvSpPr>
          <p:nvPr/>
        </p:nvSpPr>
        <p:spPr bwMode="auto">
          <a:xfrm>
            <a:off x="8974932" y="561054"/>
            <a:ext cx="1361964" cy="28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404040"/>
                </a:solidFill>
                <a:effectLst/>
                <a:latin typeface="Cambria" panose="02040503050406030204" pitchFamily="18" charset="0"/>
              </a:rPr>
              <a:t>Recruitment/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59" name="Rectangle 58"/>
          <p:cNvSpPr>
            <a:spLocks noChangeArrowheads="1"/>
          </p:cNvSpPr>
          <p:nvPr/>
        </p:nvSpPr>
        <p:spPr bwMode="auto">
          <a:xfrm>
            <a:off x="8988426" y="846137"/>
            <a:ext cx="13484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404040"/>
                </a:solidFill>
                <a:effectLst/>
                <a:latin typeface="Cambria" panose="02040503050406030204" pitchFamily="18" charset="0"/>
              </a:rPr>
              <a:t>prioritization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60" name="Rectangle 59"/>
          <p:cNvSpPr>
            <a:spLocks noChangeArrowheads="1"/>
          </p:cNvSpPr>
          <p:nvPr/>
        </p:nvSpPr>
        <p:spPr bwMode="auto">
          <a:xfrm>
            <a:off x="8988425" y="1163637"/>
            <a:ext cx="130016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404040"/>
                </a:solidFill>
                <a:effectLst/>
                <a:latin typeface="Cambria" panose="02040503050406030204" pitchFamily="18" charset="0"/>
              </a:rPr>
              <a:t>of homeless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1" name="Rectangle 60"/>
          <p:cNvSpPr>
            <a:spLocks noChangeArrowheads="1"/>
          </p:cNvSpPr>
          <p:nvPr/>
        </p:nvSpPr>
        <p:spPr bwMode="auto">
          <a:xfrm>
            <a:off x="10487933" y="685800"/>
            <a:ext cx="1333500"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404040"/>
                </a:solidFill>
                <a:effectLst/>
                <a:latin typeface="Cambria" panose="02040503050406030204" pitchFamily="18" charset="0"/>
              </a:rPr>
              <a:t>Community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62" name="Rectangle 61"/>
          <p:cNvSpPr>
            <a:spLocks noChangeArrowheads="1"/>
          </p:cNvSpPr>
          <p:nvPr/>
        </p:nvSpPr>
        <p:spPr bwMode="auto">
          <a:xfrm>
            <a:off x="10421258" y="1001713"/>
            <a:ext cx="140017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404040"/>
                </a:solidFill>
                <a:effectLst/>
                <a:latin typeface="Cambria" panose="02040503050406030204" pitchFamily="18" charset="0"/>
              </a:rPr>
              <a:t>partnerships</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3" name="TextBox 2"/>
          <p:cNvSpPr txBox="1"/>
          <p:nvPr/>
        </p:nvSpPr>
        <p:spPr>
          <a:xfrm>
            <a:off x="2010569" y="2057400"/>
            <a:ext cx="1037431" cy="369332"/>
          </a:xfrm>
          <a:prstGeom prst="rect">
            <a:avLst/>
          </a:prstGeom>
          <a:noFill/>
        </p:spPr>
        <p:txBody>
          <a:bodyPr wrap="square" rtlCol="0">
            <a:spAutoFit/>
          </a:bodyPr>
          <a:lstStyle/>
          <a:p>
            <a:pPr>
              <a:lnSpc>
                <a:spcPct val="90000"/>
              </a:lnSpc>
            </a:pPr>
            <a:r>
              <a:rPr lang="en-US" sz="2000" dirty="0" smtClean="0">
                <a:latin typeface="Cambria" panose="02040503050406030204" pitchFamily="18" charset="0"/>
              </a:rPr>
              <a:t>Weak</a:t>
            </a:r>
            <a:endParaRPr lang="en-US" sz="2000" dirty="0">
              <a:latin typeface="Cambria" panose="02040503050406030204" pitchFamily="18" charset="0"/>
            </a:endParaRPr>
          </a:p>
        </p:txBody>
      </p:sp>
      <p:sp>
        <p:nvSpPr>
          <p:cNvPr id="63" name="TextBox 62"/>
          <p:cNvSpPr txBox="1"/>
          <p:nvPr/>
        </p:nvSpPr>
        <p:spPr>
          <a:xfrm>
            <a:off x="9023575" y="3327490"/>
            <a:ext cx="1403352" cy="369332"/>
          </a:xfrm>
          <a:prstGeom prst="rect">
            <a:avLst/>
          </a:prstGeom>
          <a:noFill/>
        </p:spPr>
        <p:txBody>
          <a:bodyPr wrap="square" rtlCol="0">
            <a:spAutoFit/>
          </a:bodyPr>
          <a:lstStyle/>
          <a:p>
            <a:pPr>
              <a:lnSpc>
                <a:spcPct val="90000"/>
              </a:lnSpc>
            </a:pPr>
            <a:r>
              <a:rPr lang="en-US" sz="2000" dirty="0" smtClean="0">
                <a:latin typeface="Cambria" panose="02040503050406030204" pitchFamily="18" charset="0"/>
              </a:rPr>
              <a:t>Moderate</a:t>
            </a:r>
            <a:endParaRPr lang="en-US" sz="2000" dirty="0">
              <a:latin typeface="Cambria" panose="02040503050406030204" pitchFamily="18" charset="0"/>
            </a:endParaRPr>
          </a:p>
        </p:txBody>
      </p:sp>
      <p:sp>
        <p:nvSpPr>
          <p:cNvPr id="64" name="TextBox 63"/>
          <p:cNvSpPr txBox="1"/>
          <p:nvPr/>
        </p:nvSpPr>
        <p:spPr>
          <a:xfrm>
            <a:off x="3200400" y="2031087"/>
            <a:ext cx="1403352" cy="369332"/>
          </a:xfrm>
          <a:prstGeom prst="rect">
            <a:avLst/>
          </a:prstGeom>
          <a:noFill/>
        </p:spPr>
        <p:txBody>
          <a:bodyPr wrap="square" rtlCol="0">
            <a:spAutoFit/>
          </a:bodyPr>
          <a:lstStyle/>
          <a:p>
            <a:pPr>
              <a:lnSpc>
                <a:spcPct val="90000"/>
              </a:lnSpc>
            </a:pPr>
            <a:r>
              <a:rPr lang="en-US" sz="2000" dirty="0" smtClean="0">
                <a:latin typeface="Cambria" panose="02040503050406030204" pitchFamily="18" charset="0"/>
              </a:rPr>
              <a:t>Moderate</a:t>
            </a:r>
            <a:endParaRPr lang="en-US" sz="2000" dirty="0">
              <a:latin typeface="Cambria" panose="02040503050406030204" pitchFamily="18" charset="0"/>
            </a:endParaRPr>
          </a:p>
        </p:txBody>
      </p:sp>
      <p:sp>
        <p:nvSpPr>
          <p:cNvPr id="65" name="TextBox 64"/>
          <p:cNvSpPr txBox="1"/>
          <p:nvPr/>
        </p:nvSpPr>
        <p:spPr>
          <a:xfrm>
            <a:off x="4648200" y="2055529"/>
            <a:ext cx="1403352" cy="369332"/>
          </a:xfrm>
          <a:prstGeom prst="rect">
            <a:avLst/>
          </a:prstGeom>
          <a:noFill/>
        </p:spPr>
        <p:txBody>
          <a:bodyPr wrap="square" rtlCol="0">
            <a:spAutoFit/>
          </a:bodyPr>
          <a:lstStyle/>
          <a:p>
            <a:pPr>
              <a:lnSpc>
                <a:spcPct val="90000"/>
              </a:lnSpc>
            </a:pPr>
            <a:r>
              <a:rPr lang="en-US" sz="2000" dirty="0" smtClean="0">
                <a:latin typeface="Cambria" panose="02040503050406030204" pitchFamily="18" charset="0"/>
              </a:rPr>
              <a:t>Moderate</a:t>
            </a:r>
            <a:endParaRPr lang="en-US" sz="2000" dirty="0">
              <a:latin typeface="Cambria" panose="02040503050406030204" pitchFamily="18" charset="0"/>
            </a:endParaRPr>
          </a:p>
        </p:txBody>
      </p:sp>
      <p:sp>
        <p:nvSpPr>
          <p:cNvPr id="66" name="TextBox 65"/>
          <p:cNvSpPr txBox="1"/>
          <p:nvPr/>
        </p:nvSpPr>
        <p:spPr>
          <a:xfrm>
            <a:off x="4665660" y="3350929"/>
            <a:ext cx="1403352" cy="369332"/>
          </a:xfrm>
          <a:prstGeom prst="rect">
            <a:avLst/>
          </a:prstGeom>
          <a:noFill/>
        </p:spPr>
        <p:txBody>
          <a:bodyPr wrap="square" rtlCol="0">
            <a:spAutoFit/>
          </a:bodyPr>
          <a:lstStyle/>
          <a:p>
            <a:pPr>
              <a:lnSpc>
                <a:spcPct val="90000"/>
              </a:lnSpc>
            </a:pPr>
            <a:r>
              <a:rPr lang="en-US" sz="2000" dirty="0" smtClean="0">
                <a:latin typeface="Cambria" panose="02040503050406030204" pitchFamily="18" charset="0"/>
              </a:rPr>
              <a:t>Moderate</a:t>
            </a:r>
            <a:endParaRPr lang="en-US" sz="2000" dirty="0">
              <a:latin typeface="Cambria" panose="02040503050406030204" pitchFamily="18" charset="0"/>
            </a:endParaRPr>
          </a:p>
        </p:txBody>
      </p:sp>
      <p:sp>
        <p:nvSpPr>
          <p:cNvPr id="67" name="TextBox 66"/>
          <p:cNvSpPr txBox="1"/>
          <p:nvPr/>
        </p:nvSpPr>
        <p:spPr>
          <a:xfrm>
            <a:off x="7585073" y="3330575"/>
            <a:ext cx="1403352" cy="369332"/>
          </a:xfrm>
          <a:prstGeom prst="rect">
            <a:avLst/>
          </a:prstGeom>
          <a:noFill/>
        </p:spPr>
        <p:txBody>
          <a:bodyPr wrap="square" rtlCol="0">
            <a:spAutoFit/>
          </a:bodyPr>
          <a:lstStyle/>
          <a:p>
            <a:pPr>
              <a:lnSpc>
                <a:spcPct val="90000"/>
              </a:lnSpc>
            </a:pPr>
            <a:r>
              <a:rPr lang="en-US" sz="2000" dirty="0" smtClean="0">
                <a:latin typeface="Cambria" panose="02040503050406030204" pitchFamily="18" charset="0"/>
              </a:rPr>
              <a:t>Moderate</a:t>
            </a:r>
            <a:endParaRPr lang="en-US" sz="2000" dirty="0">
              <a:latin typeface="Cambria" panose="02040503050406030204" pitchFamily="18" charset="0"/>
            </a:endParaRPr>
          </a:p>
        </p:txBody>
      </p:sp>
      <p:sp>
        <p:nvSpPr>
          <p:cNvPr id="68" name="TextBox 67"/>
          <p:cNvSpPr txBox="1"/>
          <p:nvPr/>
        </p:nvSpPr>
        <p:spPr>
          <a:xfrm>
            <a:off x="1760536" y="3348335"/>
            <a:ext cx="1403352" cy="369332"/>
          </a:xfrm>
          <a:prstGeom prst="rect">
            <a:avLst/>
          </a:prstGeom>
          <a:noFill/>
        </p:spPr>
        <p:txBody>
          <a:bodyPr wrap="square" rtlCol="0">
            <a:spAutoFit/>
          </a:bodyPr>
          <a:lstStyle/>
          <a:p>
            <a:pPr>
              <a:lnSpc>
                <a:spcPct val="90000"/>
              </a:lnSpc>
            </a:pPr>
            <a:r>
              <a:rPr lang="en-US" sz="2000" dirty="0" smtClean="0">
                <a:latin typeface="Cambria" panose="02040503050406030204" pitchFamily="18" charset="0"/>
              </a:rPr>
              <a:t>Moderate</a:t>
            </a:r>
            <a:endParaRPr lang="en-US" sz="2000" dirty="0">
              <a:latin typeface="Cambria" panose="02040503050406030204" pitchFamily="18" charset="0"/>
            </a:endParaRPr>
          </a:p>
        </p:txBody>
      </p:sp>
      <p:sp>
        <p:nvSpPr>
          <p:cNvPr id="69" name="TextBox 68"/>
          <p:cNvSpPr txBox="1"/>
          <p:nvPr/>
        </p:nvSpPr>
        <p:spPr>
          <a:xfrm>
            <a:off x="1697036" y="4643735"/>
            <a:ext cx="1403352" cy="369332"/>
          </a:xfrm>
          <a:prstGeom prst="rect">
            <a:avLst/>
          </a:prstGeom>
          <a:noFill/>
        </p:spPr>
        <p:txBody>
          <a:bodyPr wrap="square" rtlCol="0">
            <a:spAutoFit/>
          </a:bodyPr>
          <a:lstStyle/>
          <a:p>
            <a:pPr algn="ctr">
              <a:lnSpc>
                <a:spcPct val="90000"/>
              </a:lnSpc>
            </a:pPr>
            <a:r>
              <a:rPr lang="en-US" sz="2000" dirty="0" smtClean="0">
                <a:latin typeface="Cambria" panose="02040503050406030204" pitchFamily="18" charset="0"/>
              </a:rPr>
              <a:t>Strong</a:t>
            </a:r>
            <a:endParaRPr lang="en-US" sz="2000" dirty="0">
              <a:latin typeface="Cambria" panose="02040503050406030204" pitchFamily="18" charset="0"/>
            </a:endParaRPr>
          </a:p>
        </p:txBody>
      </p:sp>
      <p:sp>
        <p:nvSpPr>
          <p:cNvPr id="70" name="TextBox 69"/>
          <p:cNvSpPr txBox="1"/>
          <p:nvPr/>
        </p:nvSpPr>
        <p:spPr>
          <a:xfrm>
            <a:off x="7588248" y="4656783"/>
            <a:ext cx="1403352" cy="369332"/>
          </a:xfrm>
          <a:prstGeom prst="rect">
            <a:avLst/>
          </a:prstGeom>
          <a:noFill/>
        </p:spPr>
        <p:txBody>
          <a:bodyPr wrap="square" rtlCol="0">
            <a:spAutoFit/>
          </a:bodyPr>
          <a:lstStyle/>
          <a:p>
            <a:pPr>
              <a:lnSpc>
                <a:spcPct val="90000"/>
              </a:lnSpc>
            </a:pPr>
            <a:r>
              <a:rPr lang="en-US" sz="2000" dirty="0" smtClean="0">
                <a:latin typeface="Cambria" panose="02040503050406030204" pitchFamily="18" charset="0"/>
              </a:rPr>
              <a:t>Moderate</a:t>
            </a:r>
            <a:endParaRPr lang="en-US" sz="2000" dirty="0">
              <a:latin typeface="Cambria" panose="02040503050406030204" pitchFamily="18" charset="0"/>
            </a:endParaRPr>
          </a:p>
        </p:txBody>
      </p:sp>
      <p:sp>
        <p:nvSpPr>
          <p:cNvPr id="71" name="TextBox 70"/>
          <p:cNvSpPr txBox="1"/>
          <p:nvPr/>
        </p:nvSpPr>
        <p:spPr>
          <a:xfrm>
            <a:off x="6138638" y="4643735"/>
            <a:ext cx="1282926" cy="369332"/>
          </a:xfrm>
          <a:prstGeom prst="rect">
            <a:avLst/>
          </a:prstGeom>
          <a:noFill/>
        </p:spPr>
        <p:txBody>
          <a:bodyPr wrap="square" rtlCol="0">
            <a:spAutoFit/>
          </a:bodyPr>
          <a:lstStyle/>
          <a:p>
            <a:pPr>
              <a:lnSpc>
                <a:spcPct val="90000"/>
              </a:lnSpc>
            </a:pPr>
            <a:r>
              <a:rPr lang="en-US" sz="2000" dirty="0" smtClean="0">
                <a:latin typeface="Cambria" panose="02040503050406030204" pitchFamily="18" charset="0"/>
              </a:rPr>
              <a:t>Moderate</a:t>
            </a:r>
            <a:endParaRPr lang="en-US" sz="2000" dirty="0">
              <a:latin typeface="Cambria" panose="02040503050406030204" pitchFamily="18" charset="0"/>
            </a:endParaRPr>
          </a:p>
        </p:txBody>
      </p:sp>
      <p:sp>
        <p:nvSpPr>
          <p:cNvPr id="72" name="TextBox 71"/>
          <p:cNvSpPr txBox="1"/>
          <p:nvPr/>
        </p:nvSpPr>
        <p:spPr>
          <a:xfrm>
            <a:off x="3143247" y="3358634"/>
            <a:ext cx="1403352" cy="369332"/>
          </a:xfrm>
          <a:prstGeom prst="rect">
            <a:avLst/>
          </a:prstGeom>
          <a:noFill/>
        </p:spPr>
        <p:txBody>
          <a:bodyPr wrap="square" rtlCol="0">
            <a:spAutoFit/>
          </a:bodyPr>
          <a:lstStyle/>
          <a:p>
            <a:pPr algn="ctr">
              <a:lnSpc>
                <a:spcPct val="90000"/>
              </a:lnSpc>
            </a:pPr>
            <a:r>
              <a:rPr lang="en-US" sz="2000" dirty="0" smtClean="0">
                <a:latin typeface="Cambria" panose="02040503050406030204" pitchFamily="18" charset="0"/>
              </a:rPr>
              <a:t>Strong</a:t>
            </a:r>
            <a:endParaRPr lang="en-US" sz="2000" dirty="0">
              <a:latin typeface="Cambria" panose="02040503050406030204" pitchFamily="18" charset="0"/>
            </a:endParaRPr>
          </a:p>
        </p:txBody>
      </p:sp>
      <p:sp>
        <p:nvSpPr>
          <p:cNvPr id="74" name="TextBox 73"/>
          <p:cNvSpPr txBox="1"/>
          <p:nvPr/>
        </p:nvSpPr>
        <p:spPr>
          <a:xfrm>
            <a:off x="4646612" y="4656782"/>
            <a:ext cx="1252540" cy="369332"/>
          </a:xfrm>
          <a:prstGeom prst="rect">
            <a:avLst/>
          </a:prstGeom>
          <a:noFill/>
        </p:spPr>
        <p:txBody>
          <a:bodyPr wrap="square" rtlCol="0">
            <a:spAutoFit/>
          </a:bodyPr>
          <a:lstStyle/>
          <a:p>
            <a:pPr algn="ctr">
              <a:lnSpc>
                <a:spcPct val="90000"/>
              </a:lnSpc>
            </a:pPr>
            <a:r>
              <a:rPr lang="en-US" sz="2000" dirty="0" smtClean="0">
                <a:latin typeface="Cambria" panose="02040503050406030204" pitchFamily="18" charset="0"/>
              </a:rPr>
              <a:t>Strong</a:t>
            </a:r>
            <a:endParaRPr lang="en-US" sz="2000" dirty="0">
              <a:latin typeface="Cambria" panose="02040503050406030204" pitchFamily="18" charset="0"/>
            </a:endParaRPr>
          </a:p>
        </p:txBody>
      </p:sp>
      <p:sp>
        <p:nvSpPr>
          <p:cNvPr id="75" name="TextBox 74"/>
          <p:cNvSpPr txBox="1"/>
          <p:nvPr/>
        </p:nvSpPr>
        <p:spPr>
          <a:xfrm>
            <a:off x="6018212" y="2031087"/>
            <a:ext cx="1403352" cy="369332"/>
          </a:xfrm>
          <a:prstGeom prst="rect">
            <a:avLst/>
          </a:prstGeom>
          <a:noFill/>
        </p:spPr>
        <p:txBody>
          <a:bodyPr wrap="square" rtlCol="0">
            <a:spAutoFit/>
          </a:bodyPr>
          <a:lstStyle/>
          <a:p>
            <a:pPr algn="ctr">
              <a:lnSpc>
                <a:spcPct val="90000"/>
              </a:lnSpc>
            </a:pPr>
            <a:r>
              <a:rPr lang="en-US" sz="2000" dirty="0" smtClean="0">
                <a:latin typeface="Cambria" panose="02040503050406030204" pitchFamily="18" charset="0"/>
              </a:rPr>
              <a:t>Strong</a:t>
            </a:r>
            <a:endParaRPr lang="en-US" sz="2000" dirty="0">
              <a:latin typeface="Cambria" panose="02040503050406030204" pitchFamily="18" charset="0"/>
            </a:endParaRPr>
          </a:p>
        </p:txBody>
      </p:sp>
      <p:sp>
        <p:nvSpPr>
          <p:cNvPr id="76" name="TextBox 75"/>
          <p:cNvSpPr txBox="1"/>
          <p:nvPr/>
        </p:nvSpPr>
        <p:spPr>
          <a:xfrm>
            <a:off x="10365240" y="2063234"/>
            <a:ext cx="1403352" cy="369332"/>
          </a:xfrm>
          <a:prstGeom prst="rect">
            <a:avLst/>
          </a:prstGeom>
          <a:noFill/>
        </p:spPr>
        <p:txBody>
          <a:bodyPr wrap="square" rtlCol="0">
            <a:spAutoFit/>
          </a:bodyPr>
          <a:lstStyle/>
          <a:p>
            <a:pPr algn="ctr">
              <a:lnSpc>
                <a:spcPct val="90000"/>
              </a:lnSpc>
            </a:pPr>
            <a:r>
              <a:rPr lang="en-US" sz="2000" dirty="0" smtClean="0">
                <a:latin typeface="Cambria" panose="02040503050406030204" pitchFamily="18" charset="0"/>
              </a:rPr>
              <a:t>Strong</a:t>
            </a:r>
            <a:endParaRPr lang="en-US" sz="2000" dirty="0">
              <a:latin typeface="Cambria" panose="02040503050406030204" pitchFamily="18" charset="0"/>
            </a:endParaRPr>
          </a:p>
        </p:txBody>
      </p:sp>
      <p:sp>
        <p:nvSpPr>
          <p:cNvPr id="77" name="TextBox 76"/>
          <p:cNvSpPr txBox="1"/>
          <p:nvPr/>
        </p:nvSpPr>
        <p:spPr>
          <a:xfrm>
            <a:off x="10361612" y="3327490"/>
            <a:ext cx="1403352" cy="369332"/>
          </a:xfrm>
          <a:prstGeom prst="rect">
            <a:avLst/>
          </a:prstGeom>
          <a:noFill/>
        </p:spPr>
        <p:txBody>
          <a:bodyPr wrap="square" rtlCol="0">
            <a:spAutoFit/>
          </a:bodyPr>
          <a:lstStyle/>
          <a:p>
            <a:pPr algn="ctr">
              <a:lnSpc>
                <a:spcPct val="90000"/>
              </a:lnSpc>
            </a:pPr>
            <a:r>
              <a:rPr lang="en-US" sz="2000" dirty="0" smtClean="0">
                <a:latin typeface="Cambria" panose="02040503050406030204" pitchFamily="18" charset="0"/>
              </a:rPr>
              <a:t>Strong</a:t>
            </a:r>
            <a:endParaRPr lang="en-US" sz="2000" dirty="0">
              <a:latin typeface="Cambria" panose="02040503050406030204" pitchFamily="18" charset="0"/>
            </a:endParaRPr>
          </a:p>
        </p:txBody>
      </p:sp>
      <p:sp>
        <p:nvSpPr>
          <p:cNvPr id="78" name="TextBox 77"/>
          <p:cNvSpPr txBox="1"/>
          <p:nvPr/>
        </p:nvSpPr>
        <p:spPr>
          <a:xfrm>
            <a:off x="8933543" y="4650432"/>
            <a:ext cx="1403352" cy="369332"/>
          </a:xfrm>
          <a:prstGeom prst="rect">
            <a:avLst/>
          </a:prstGeom>
          <a:noFill/>
        </p:spPr>
        <p:txBody>
          <a:bodyPr wrap="square" rtlCol="0">
            <a:spAutoFit/>
          </a:bodyPr>
          <a:lstStyle/>
          <a:p>
            <a:pPr algn="ctr">
              <a:lnSpc>
                <a:spcPct val="90000"/>
              </a:lnSpc>
            </a:pPr>
            <a:r>
              <a:rPr lang="en-US" sz="2000" dirty="0" smtClean="0">
                <a:latin typeface="Cambria" panose="02040503050406030204" pitchFamily="18" charset="0"/>
              </a:rPr>
              <a:t>Strong</a:t>
            </a:r>
            <a:endParaRPr lang="en-US" sz="2000" dirty="0">
              <a:latin typeface="Cambria" panose="02040503050406030204" pitchFamily="18" charset="0"/>
            </a:endParaRPr>
          </a:p>
        </p:txBody>
      </p:sp>
      <p:sp>
        <p:nvSpPr>
          <p:cNvPr id="79" name="TextBox 78"/>
          <p:cNvSpPr txBox="1"/>
          <p:nvPr/>
        </p:nvSpPr>
        <p:spPr>
          <a:xfrm>
            <a:off x="10449833" y="4622890"/>
            <a:ext cx="1403352" cy="369332"/>
          </a:xfrm>
          <a:prstGeom prst="rect">
            <a:avLst/>
          </a:prstGeom>
          <a:noFill/>
        </p:spPr>
        <p:txBody>
          <a:bodyPr wrap="square" rtlCol="0">
            <a:spAutoFit/>
          </a:bodyPr>
          <a:lstStyle/>
          <a:p>
            <a:pPr algn="ctr">
              <a:lnSpc>
                <a:spcPct val="90000"/>
              </a:lnSpc>
            </a:pPr>
            <a:r>
              <a:rPr lang="en-US" sz="2000" dirty="0" smtClean="0">
                <a:latin typeface="Cambria" panose="02040503050406030204" pitchFamily="18" charset="0"/>
              </a:rPr>
              <a:t>Strong</a:t>
            </a:r>
            <a:endParaRPr lang="en-US" sz="2000" dirty="0">
              <a:latin typeface="Cambria" panose="02040503050406030204" pitchFamily="18" charset="0"/>
            </a:endParaRPr>
          </a:p>
        </p:txBody>
      </p:sp>
      <p:sp>
        <p:nvSpPr>
          <p:cNvPr id="80" name="TextBox 79"/>
          <p:cNvSpPr txBox="1"/>
          <p:nvPr/>
        </p:nvSpPr>
        <p:spPr>
          <a:xfrm>
            <a:off x="6335030" y="3327490"/>
            <a:ext cx="1037431" cy="369332"/>
          </a:xfrm>
          <a:prstGeom prst="rect">
            <a:avLst/>
          </a:prstGeom>
          <a:noFill/>
        </p:spPr>
        <p:txBody>
          <a:bodyPr wrap="square" rtlCol="0">
            <a:spAutoFit/>
          </a:bodyPr>
          <a:lstStyle/>
          <a:p>
            <a:pPr>
              <a:lnSpc>
                <a:spcPct val="90000"/>
              </a:lnSpc>
            </a:pPr>
            <a:r>
              <a:rPr lang="en-US" sz="2000" dirty="0" smtClean="0">
                <a:latin typeface="Cambria" panose="02040503050406030204" pitchFamily="18" charset="0"/>
              </a:rPr>
              <a:t>Weak</a:t>
            </a:r>
            <a:endParaRPr lang="en-US" sz="2000" dirty="0">
              <a:latin typeface="Cambria" panose="02040503050406030204" pitchFamily="18" charset="0"/>
            </a:endParaRPr>
          </a:p>
        </p:txBody>
      </p:sp>
      <p:sp>
        <p:nvSpPr>
          <p:cNvPr id="81" name="TextBox 80"/>
          <p:cNvSpPr txBox="1"/>
          <p:nvPr/>
        </p:nvSpPr>
        <p:spPr>
          <a:xfrm>
            <a:off x="7768033" y="2032965"/>
            <a:ext cx="1037431" cy="369332"/>
          </a:xfrm>
          <a:prstGeom prst="rect">
            <a:avLst/>
          </a:prstGeom>
          <a:noFill/>
        </p:spPr>
        <p:txBody>
          <a:bodyPr wrap="square" rtlCol="0">
            <a:spAutoFit/>
          </a:bodyPr>
          <a:lstStyle/>
          <a:p>
            <a:pPr>
              <a:lnSpc>
                <a:spcPct val="90000"/>
              </a:lnSpc>
            </a:pPr>
            <a:r>
              <a:rPr lang="en-US" sz="2000" dirty="0" smtClean="0">
                <a:latin typeface="Cambria" panose="02040503050406030204" pitchFamily="18" charset="0"/>
              </a:rPr>
              <a:t>Weak</a:t>
            </a:r>
            <a:endParaRPr lang="en-US" sz="2000" dirty="0">
              <a:latin typeface="Cambria" panose="02040503050406030204" pitchFamily="18" charset="0"/>
            </a:endParaRPr>
          </a:p>
        </p:txBody>
      </p:sp>
      <p:sp>
        <p:nvSpPr>
          <p:cNvPr id="82" name="TextBox 81"/>
          <p:cNvSpPr txBox="1"/>
          <p:nvPr/>
        </p:nvSpPr>
        <p:spPr>
          <a:xfrm>
            <a:off x="9206535" y="2031087"/>
            <a:ext cx="1037431" cy="369332"/>
          </a:xfrm>
          <a:prstGeom prst="rect">
            <a:avLst/>
          </a:prstGeom>
          <a:noFill/>
        </p:spPr>
        <p:txBody>
          <a:bodyPr wrap="square" rtlCol="0">
            <a:spAutoFit/>
          </a:bodyPr>
          <a:lstStyle/>
          <a:p>
            <a:pPr>
              <a:lnSpc>
                <a:spcPct val="90000"/>
              </a:lnSpc>
            </a:pPr>
            <a:r>
              <a:rPr lang="en-US" sz="2000" dirty="0" smtClean="0">
                <a:latin typeface="Cambria" panose="02040503050406030204" pitchFamily="18" charset="0"/>
              </a:rPr>
              <a:t>Weak</a:t>
            </a:r>
            <a:endParaRPr lang="en-US" sz="2000" dirty="0">
              <a:latin typeface="Cambria" panose="02040503050406030204" pitchFamily="18" charset="0"/>
            </a:endParaRPr>
          </a:p>
        </p:txBody>
      </p:sp>
      <p:sp>
        <p:nvSpPr>
          <p:cNvPr id="83" name="TextBox 82"/>
          <p:cNvSpPr txBox="1"/>
          <p:nvPr/>
        </p:nvSpPr>
        <p:spPr>
          <a:xfrm>
            <a:off x="3138032" y="4622890"/>
            <a:ext cx="1403352" cy="369332"/>
          </a:xfrm>
          <a:prstGeom prst="rect">
            <a:avLst/>
          </a:prstGeom>
          <a:noFill/>
        </p:spPr>
        <p:txBody>
          <a:bodyPr wrap="square" rtlCol="0">
            <a:spAutoFit/>
          </a:bodyPr>
          <a:lstStyle/>
          <a:p>
            <a:pPr algn="ctr">
              <a:lnSpc>
                <a:spcPct val="90000"/>
              </a:lnSpc>
            </a:pPr>
            <a:r>
              <a:rPr lang="en-US" sz="2000" dirty="0" smtClean="0">
                <a:latin typeface="Cambria" panose="02040503050406030204" pitchFamily="18" charset="0"/>
              </a:rPr>
              <a:t>Strong</a:t>
            </a:r>
            <a:endParaRPr lang="en-US" sz="2000" dirty="0">
              <a:latin typeface="Cambria" panose="02040503050406030204" pitchFamily="18" charset="0"/>
            </a:endParaRPr>
          </a:p>
        </p:txBody>
      </p:sp>
      <p:sp>
        <p:nvSpPr>
          <p:cNvPr id="84" name="TextBox 83"/>
          <p:cNvSpPr txBox="1"/>
          <p:nvPr/>
        </p:nvSpPr>
        <p:spPr>
          <a:xfrm>
            <a:off x="6739236" y="5736243"/>
            <a:ext cx="6037264" cy="535531"/>
          </a:xfrm>
          <a:prstGeom prst="rect">
            <a:avLst/>
          </a:prstGeom>
          <a:noFill/>
        </p:spPr>
        <p:txBody>
          <a:bodyPr wrap="square" rtlCol="0">
            <a:spAutoFit/>
          </a:bodyPr>
          <a:lstStyle/>
          <a:p>
            <a:pPr>
              <a:lnSpc>
                <a:spcPct val="90000"/>
              </a:lnSpc>
            </a:pPr>
            <a:r>
              <a:rPr lang="en-US" sz="3200" dirty="0" smtClean="0">
                <a:solidFill>
                  <a:schemeClr val="accent1"/>
                </a:solidFill>
                <a:latin typeface="+mj-lt"/>
              </a:rPr>
              <a:t>Analysis: Homeless services</a:t>
            </a:r>
            <a:endParaRPr lang="en-US" sz="3200" dirty="0">
              <a:solidFill>
                <a:schemeClr val="accent1"/>
              </a:solidFill>
              <a:latin typeface="+mj-lt"/>
            </a:endParaRPr>
          </a:p>
        </p:txBody>
      </p:sp>
    </p:spTree>
    <p:extLst>
      <p:ext uri="{BB962C8B-B14F-4D97-AF65-F5344CB8AC3E}">
        <p14:creationId xmlns:p14="http://schemas.microsoft.com/office/powerpoint/2010/main" val="2667190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4"/>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7"/>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5"/>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31"/>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71"/>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5"/>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80"/>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9"/>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7"/>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25"/>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33"/>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6"/>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7"/>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7"/>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70"/>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81"/>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grpId="0" nodeType="clickEffect">
                                  <p:stCondLst>
                                    <p:cond delay="0"/>
                                  </p:stCondLst>
                                  <p:childTnLst>
                                    <p:set>
                                      <p:cBhvr>
                                        <p:cTn id="124" dur="1" fill="hold">
                                          <p:stCondLst>
                                            <p:cond delay="0"/>
                                          </p:stCondLst>
                                        </p:cTn>
                                        <p:tgtEl>
                                          <p:spTgt spid="10"/>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8"/>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26"/>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34"/>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58"/>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59"/>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0"/>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63"/>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8"/>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82"/>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11"/>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9"/>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27"/>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35"/>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61"/>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62"/>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76"/>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77"/>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41" grpId="0"/>
      <p:bldP spid="42"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3" grpId="0"/>
      <p:bldP spid="63" grpId="0"/>
      <p:bldP spid="64" grpId="0"/>
      <p:bldP spid="65" grpId="0"/>
      <p:bldP spid="66" grpId="0"/>
      <p:bldP spid="67" grpId="0"/>
      <p:bldP spid="68" grpId="0"/>
      <p:bldP spid="69" grpId="0"/>
      <p:bldP spid="70" grpId="0"/>
      <p:bldP spid="71" grpId="0"/>
      <p:bldP spid="72" grpId="0"/>
      <p:bldP spid="74" grpId="0"/>
      <p:bldP spid="75" grpId="0"/>
      <p:bldP spid="76" grpId="0"/>
      <p:bldP spid="77" grpId="0"/>
      <p:bldP spid="78" grpId="0"/>
      <p:bldP spid="79" grpId="0"/>
      <p:bldP spid="80" grpId="0"/>
      <p:bldP spid="81" grpId="0"/>
      <p:bldP spid="82" grpId="0"/>
      <p:bldP spid="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Challenges &amp; successes</a:t>
            </a:r>
            <a:endParaRPr lang="en-US" dirty="0"/>
          </a:p>
        </p:txBody>
      </p:sp>
      <p:sp>
        <p:nvSpPr>
          <p:cNvPr id="3" name="Text Placeholder 2"/>
          <p:cNvSpPr>
            <a:spLocks noGrp="1"/>
          </p:cNvSpPr>
          <p:nvPr>
            <p:ph type="body" idx="1"/>
          </p:nvPr>
        </p:nvSpPr>
        <p:spPr/>
        <p:txBody>
          <a:bodyPr/>
          <a:lstStyle/>
          <a:p>
            <a:r>
              <a:rPr lang="en-US" dirty="0" smtClean="0">
                <a:latin typeface="Cambria" panose="02040503050406030204" pitchFamily="18" charset="0"/>
              </a:rPr>
              <a:t>Challenges</a:t>
            </a:r>
            <a:endParaRPr lang="en-US" dirty="0">
              <a:latin typeface="Cambria" panose="02040503050406030204" pitchFamily="18" charset="0"/>
            </a:endParaRPr>
          </a:p>
        </p:txBody>
      </p:sp>
      <p:sp>
        <p:nvSpPr>
          <p:cNvPr id="4" name="Content Placeholder 3"/>
          <p:cNvSpPr>
            <a:spLocks noGrp="1"/>
          </p:cNvSpPr>
          <p:nvPr>
            <p:ph sz="half" idx="2"/>
          </p:nvPr>
        </p:nvSpPr>
        <p:spPr>
          <a:solidFill>
            <a:schemeClr val="accent1">
              <a:lumMod val="60000"/>
              <a:lumOff val="40000"/>
            </a:schemeClr>
          </a:solidFill>
        </p:spPr>
        <p:txBody>
          <a:bodyPr/>
          <a:lstStyle/>
          <a:p>
            <a:r>
              <a:rPr lang="en-US" dirty="0" smtClean="0">
                <a:latin typeface="Cambria" panose="02040503050406030204" pitchFamily="18" charset="0"/>
              </a:rPr>
              <a:t>Mobile population</a:t>
            </a:r>
          </a:p>
          <a:p>
            <a:r>
              <a:rPr lang="en-US" dirty="0" smtClean="0">
                <a:latin typeface="Cambria" panose="02040503050406030204" pitchFamily="18" charset="0"/>
              </a:rPr>
              <a:t>Sustaining long-term partnerships</a:t>
            </a:r>
          </a:p>
          <a:p>
            <a:r>
              <a:rPr lang="en-US" dirty="0" smtClean="0">
                <a:latin typeface="Cambria" panose="02040503050406030204" pitchFamily="18" charset="0"/>
              </a:rPr>
              <a:t>Addressing trauma</a:t>
            </a:r>
            <a:endParaRPr lang="en-US" dirty="0">
              <a:latin typeface="Cambria" panose="02040503050406030204" pitchFamily="18" charset="0"/>
            </a:endParaRPr>
          </a:p>
        </p:txBody>
      </p:sp>
      <p:sp>
        <p:nvSpPr>
          <p:cNvPr id="5" name="Text Placeholder 4"/>
          <p:cNvSpPr>
            <a:spLocks noGrp="1"/>
          </p:cNvSpPr>
          <p:nvPr>
            <p:ph type="body" sz="quarter" idx="3"/>
          </p:nvPr>
        </p:nvSpPr>
        <p:spPr/>
        <p:txBody>
          <a:bodyPr/>
          <a:lstStyle/>
          <a:p>
            <a:r>
              <a:rPr lang="en-US" dirty="0" smtClean="0">
                <a:latin typeface="Cambria" panose="02040503050406030204" pitchFamily="18" charset="0"/>
              </a:rPr>
              <a:t>Successes</a:t>
            </a:r>
            <a:endParaRPr lang="en-US" dirty="0">
              <a:latin typeface="Cambria" panose="02040503050406030204" pitchFamily="18" charset="0"/>
            </a:endParaRPr>
          </a:p>
        </p:txBody>
      </p:sp>
      <p:sp>
        <p:nvSpPr>
          <p:cNvPr id="6" name="Content Placeholder 5"/>
          <p:cNvSpPr>
            <a:spLocks noGrp="1"/>
          </p:cNvSpPr>
          <p:nvPr>
            <p:ph sz="quarter" idx="4"/>
          </p:nvPr>
        </p:nvSpPr>
        <p:spPr>
          <a:solidFill>
            <a:schemeClr val="accent1">
              <a:lumMod val="60000"/>
              <a:lumOff val="40000"/>
            </a:schemeClr>
          </a:solidFill>
        </p:spPr>
        <p:txBody>
          <a:bodyPr/>
          <a:lstStyle/>
          <a:p>
            <a:r>
              <a:rPr lang="en-US" dirty="0" smtClean="0">
                <a:latin typeface="Cambria" panose="02040503050406030204" pitchFamily="18" charset="0"/>
              </a:rPr>
              <a:t>Creating financial and housing stability</a:t>
            </a:r>
          </a:p>
          <a:p>
            <a:r>
              <a:rPr lang="en-US" dirty="0" smtClean="0">
                <a:latin typeface="Cambria" panose="02040503050406030204" pitchFamily="18" charset="0"/>
              </a:rPr>
              <a:t>Finding a strong child care partner</a:t>
            </a:r>
          </a:p>
          <a:p>
            <a:r>
              <a:rPr lang="en-US" dirty="0">
                <a:latin typeface="Cambria" panose="02040503050406030204" pitchFamily="18" charset="0"/>
              </a:rPr>
              <a:t>Serving additional homeless families</a:t>
            </a:r>
          </a:p>
          <a:p>
            <a:pPr marL="0" indent="0">
              <a:buNone/>
            </a:pPr>
            <a:endParaRPr lang="en-US" dirty="0">
              <a:latin typeface="Cambria" panose="02040503050406030204" pitchFamily="18" charset="0"/>
            </a:endParaRPr>
          </a:p>
        </p:txBody>
      </p:sp>
      <p:cxnSp>
        <p:nvCxnSpPr>
          <p:cNvPr id="7" name="Straight Connector 6"/>
          <p:cNvCxnSpPr/>
          <p:nvPr/>
        </p:nvCxnSpPr>
        <p:spPr>
          <a:xfrm>
            <a:off x="227012" y="1752600"/>
            <a:ext cx="11734800" cy="0"/>
          </a:xfrm>
          <a:prstGeom prst="line">
            <a:avLst/>
          </a:prstGeom>
          <a:ln w="28575" cmpd="thickThin">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323014" y="2438400"/>
            <a:ext cx="4114798" cy="0"/>
          </a:xfrm>
          <a:prstGeom prst="line">
            <a:avLst/>
          </a:prstGeom>
          <a:ln w="28575" cmpd="thickThin">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598614" y="2438400"/>
            <a:ext cx="4114798" cy="0"/>
          </a:xfrm>
          <a:prstGeom prst="line">
            <a:avLst/>
          </a:prstGeom>
          <a:ln w="28575" cmpd="thickThin">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0596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 Challenges &amp; successes</a:t>
            </a:r>
            <a:endParaRPr lang="en-US" dirty="0"/>
          </a:p>
        </p:txBody>
      </p:sp>
      <p:sp>
        <p:nvSpPr>
          <p:cNvPr id="3" name="Text Placeholder 2"/>
          <p:cNvSpPr>
            <a:spLocks noGrp="1"/>
          </p:cNvSpPr>
          <p:nvPr>
            <p:ph type="body" idx="1"/>
          </p:nvPr>
        </p:nvSpPr>
        <p:spPr/>
        <p:txBody>
          <a:bodyPr/>
          <a:lstStyle/>
          <a:p>
            <a:r>
              <a:rPr lang="en-US" dirty="0" smtClean="0">
                <a:latin typeface="Cambria" panose="02040503050406030204" pitchFamily="18" charset="0"/>
              </a:rPr>
              <a:t>Challenges</a:t>
            </a:r>
            <a:endParaRPr lang="en-US" dirty="0">
              <a:latin typeface="Cambria" panose="02040503050406030204" pitchFamily="18" charset="0"/>
            </a:endParaRPr>
          </a:p>
        </p:txBody>
      </p:sp>
      <p:sp>
        <p:nvSpPr>
          <p:cNvPr id="4" name="Content Placeholder 3"/>
          <p:cNvSpPr>
            <a:spLocks noGrp="1"/>
          </p:cNvSpPr>
          <p:nvPr>
            <p:ph sz="half" idx="2"/>
          </p:nvPr>
        </p:nvSpPr>
        <p:spPr>
          <a:solidFill>
            <a:schemeClr val="accent1">
              <a:lumMod val="60000"/>
              <a:lumOff val="40000"/>
            </a:schemeClr>
          </a:solidFill>
        </p:spPr>
        <p:txBody>
          <a:bodyPr/>
          <a:lstStyle/>
          <a:p>
            <a:r>
              <a:rPr lang="en-US" b="1" dirty="0" smtClean="0">
                <a:latin typeface="Cambria" panose="02040503050406030204" pitchFamily="18" charset="0"/>
              </a:rPr>
              <a:t>Mobile population</a:t>
            </a:r>
          </a:p>
          <a:p>
            <a:pPr lvl="1"/>
            <a:r>
              <a:rPr lang="en-US" dirty="0" smtClean="0">
                <a:latin typeface="Cambria" panose="02040503050406030204" pitchFamily="18" charset="0"/>
              </a:rPr>
              <a:t>Provide transportation</a:t>
            </a:r>
          </a:p>
          <a:p>
            <a:r>
              <a:rPr lang="en-US" b="1" dirty="0" smtClean="0">
                <a:latin typeface="Cambria" panose="02040503050406030204" pitchFamily="18" charset="0"/>
              </a:rPr>
              <a:t>Sustaining long-term partnerships</a:t>
            </a:r>
          </a:p>
          <a:p>
            <a:pPr lvl="1"/>
            <a:r>
              <a:rPr lang="en-US" dirty="0" smtClean="0">
                <a:latin typeface="Cambria" panose="02040503050406030204" pitchFamily="18" charset="0"/>
              </a:rPr>
              <a:t>Transition coordinators</a:t>
            </a:r>
          </a:p>
          <a:p>
            <a:pPr lvl="1"/>
            <a:r>
              <a:rPr lang="en-US" dirty="0" smtClean="0">
                <a:latin typeface="Cambria" panose="02040503050406030204" pitchFamily="18" charset="0"/>
              </a:rPr>
              <a:t>Better partnership vetting</a:t>
            </a:r>
          </a:p>
          <a:p>
            <a:r>
              <a:rPr lang="en-US" b="1" dirty="0" smtClean="0">
                <a:latin typeface="Cambria" panose="02040503050406030204" pitchFamily="18" charset="0"/>
              </a:rPr>
              <a:t>Addressing trauma</a:t>
            </a:r>
          </a:p>
          <a:p>
            <a:pPr lvl="1"/>
            <a:r>
              <a:rPr lang="en-US" dirty="0" smtClean="0">
                <a:latin typeface="Cambria" panose="02040503050406030204" pitchFamily="18" charset="0"/>
              </a:rPr>
              <a:t>Staff training</a:t>
            </a:r>
            <a:endParaRPr lang="en-US" dirty="0">
              <a:latin typeface="Cambria" panose="02040503050406030204" pitchFamily="18" charset="0"/>
            </a:endParaRPr>
          </a:p>
        </p:txBody>
      </p:sp>
      <p:sp>
        <p:nvSpPr>
          <p:cNvPr id="5" name="Text Placeholder 4"/>
          <p:cNvSpPr>
            <a:spLocks noGrp="1"/>
          </p:cNvSpPr>
          <p:nvPr>
            <p:ph type="body" sz="quarter" idx="3"/>
          </p:nvPr>
        </p:nvSpPr>
        <p:spPr/>
        <p:txBody>
          <a:bodyPr/>
          <a:lstStyle/>
          <a:p>
            <a:r>
              <a:rPr lang="en-US" dirty="0" smtClean="0">
                <a:latin typeface="Cambria" panose="02040503050406030204" pitchFamily="18" charset="0"/>
              </a:rPr>
              <a:t>Successes</a:t>
            </a:r>
            <a:endParaRPr lang="en-US" dirty="0">
              <a:latin typeface="Cambria" panose="02040503050406030204" pitchFamily="18" charset="0"/>
            </a:endParaRPr>
          </a:p>
        </p:txBody>
      </p:sp>
      <p:sp>
        <p:nvSpPr>
          <p:cNvPr id="6" name="Content Placeholder 5"/>
          <p:cNvSpPr>
            <a:spLocks noGrp="1"/>
          </p:cNvSpPr>
          <p:nvPr>
            <p:ph sz="quarter" idx="4"/>
          </p:nvPr>
        </p:nvSpPr>
        <p:spPr>
          <a:solidFill>
            <a:schemeClr val="accent1">
              <a:lumMod val="60000"/>
              <a:lumOff val="40000"/>
            </a:schemeClr>
          </a:solidFill>
        </p:spPr>
        <p:txBody>
          <a:bodyPr>
            <a:normAutofit fontScale="92500" lnSpcReduction="10000"/>
          </a:bodyPr>
          <a:lstStyle/>
          <a:p>
            <a:r>
              <a:rPr lang="en-US" b="1" dirty="0" smtClean="0">
                <a:latin typeface="Cambria" panose="02040503050406030204" pitchFamily="18" charset="0"/>
              </a:rPr>
              <a:t>Creating financial and housing stability</a:t>
            </a:r>
          </a:p>
          <a:p>
            <a:pPr lvl="1"/>
            <a:r>
              <a:rPr lang="en-US" dirty="0" smtClean="0">
                <a:latin typeface="Cambria" panose="02040503050406030204" pitchFamily="18" charset="0"/>
              </a:rPr>
              <a:t>Strong partnerships with HUD</a:t>
            </a:r>
          </a:p>
          <a:p>
            <a:pPr lvl="1"/>
            <a:r>
              <a:rPr lang="en-US" dirty="0" smtClean="0">
                <a:latin typeface="Cambria" panose="02040503050406030204" pitchFamily="18" charset="0"/>
              </a:rPr>
              <a:t>Financial training for parents</a:t>
            </a:r>
          </a:p>
          <a:p>
            <a:r>
              <a:rPr lang="en-US" b="1" dirty="0" smtClean="0">
                <a:latin typeface="Cambria" panose="02040503050406030204" pitchFamily="18" charset="0"/>
              </a:rPr>
              <a:t>Finding a strong child care partner</a:t>
            </a:r>
          </a:p>
          <a:p>
            <a:pPr lvl="1"/>
            <a:r>
              <a:rPr lang="en-US" dirty="0" smtClean="0">
                <a:latin typeface="Cambria" panose="02040503050406030204" pitchFamily="18" charset="0"/>
              </a:rPr>
              <a:t>Strong CCP and community partners</a:t>
            </a:r>
          </a:p>
          <a:p>
            <a:r>
              <a:rPr lang="en-US" b="1" dirty="0">
                <a:latin typeface="Cambria" panose="02040503050406030204" pitchFamily="18" charset="0"/>
              </a:rPr>
              <a:t>Serving additional homeless </a:t>
            </a:r>
            <a:r>
              <a:rPr lang="en-US" b="1" dirty="0" smtClean="0">
                <a:latin typeface="Cambria" panose="02040503050406030204" pitchFamily="18" charset="0"/>
              </a:rPr>
              <a:t>families</a:t>
            </a:r>
          </a:p>
          <a:p>
            <a:pPr lvl="1"/>
            <a:r>
              <a:rPr lang="en-US" dirty="0" smtClean="0">
                <a:latin typeface="Cambria" panose="02040503050406030204" pitchFamily="18" charset="0"/>
              </a:rPr>
              <a:t>3% policy</a:t>
            </a:r>
          </a:p>
          <a:p>
            <a:pPr lvl="1"/>
            <a:r>
              <a:rPr lang="en-US" dirty="0" smtClean="0">
                <a:latin typeface="Cambria" panose="02040503050406030204" pitchFamily="18" charset="0"/>
              </a:rPr>
              <a:t>More partnerships like Sarah’s Hope</a:t>
            </a:r>
            <a:endParaRPr lang="en-US" dirty="0">
              <a:latin typeface="Cambria" panose="02040503050406030204" pitchFamily="18" charset="0"/>
            </a:endParaRPr>
          </a:p>
          <a:p>
            <a:pPr marL="0" indent="0">
              <a:buNone/>
            </a:pPr>
            <a:endParaRPr lang="en-US" dirty="0">
              <a:latin typeface="Cambria" panose="02040503050406030204" pitchFamily="18" charset="0"/>
            </a:endParaRPr>
          </a:p>
        </p:txBody>
      </p:sp>
      <p:cxnSp>
        <p:nvCxnSpPr>
          <p:cNvPr id="7" name="Straight Connector 6"/>
          <p:cNvCxnSpPr/>
          <p:nvPr/>
        </p:nvCxnSpPr>
        <p:spPr>
          <a:xfrm>
            <a:off x="227012" y="1752600"/>
            <a:ext cx="11734800" cy="0"/>
          </a:xfrm>
          <a:prstGeom prst="line">
            <a:avLst/>
          </a:prstGeom>
          <a:ln w="28575" cmpd="thickThin">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323014" y="2438400"/>
            <a:ext cx="4114798" cy="0"/>
          </a:xfrm>
          <a:prstGeom prst="line">
            <a:avLst/>
          </a:prstGeom>
          <a:ln w="28575" cmpd="thickThin">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598614" y="2438400"/>
            <a:ext cx="4114798" cy="0"/>
          </a:xfrm>
          <a:prstGeom prst="line">
            <a:avLst/>
          </a:prstGeom>
          <a:ln w="28575" cmpd="thickThin">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5902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a:xfrm>
            <a:off x="1522876" y="1905000"/>
            <a:ext cx="5866936" cy="4114800"/>
          </a:xfrm>
        </p:spPr>
        <p:txBody>
          <a:bodyPr/>
          <a:lstStyle/>
          <a:p>
            <a:r>
              <a:rPr lang="en-US" dirty="0" smtClean="0">
                <a:latin typeface="Cambria" panose="02040503050406030204" pitchFamily="18" charset="0"/>
              </a:rPr>
              <a:t>Additional funding and research</a:t>
            </a:r>
          </a:p>
          <a:p>
            <a:r>
              <a:rPr lang="en-US" dirty="0" smtClean="0">
                <a:latin typeface="Cambria" panose="02040503050406030204" pitchFamily="18" charset="0"/>
              </a:rPr>
              <a:t>A focus on the people and partnerships, not just policies</a:t>
            </a:r>
          </a:p>
        </p:txBody>
      </p:sp>
      <p:cxnSp>
        <p:nvCxnSpPr>
          <p:cNvPr id="4" name="Straight Connector 3"/>
          <p:cNvCxnSpPr/>
          <p:nvPr/>
        </p:nvCxnSpPr>
        <p:spPr>
          <a:xfrm>
            <a:off x="227012" y="1752600"/>
            <a:ext cx="11734800" cy="0"/>
          </a:xfrm>
          <a:prstGeom prst="line">
            <a:avLst/>
          </a:prstGeom>
          <a:ln w="28575" cmpd="thickThin">
            <a:solidFill>
              <a:schemeClr val="tx2"/>
            </a:solidFill>
            <a:prstDash val="sysDot"/>
          </a:ln>
        </p:spPr>
        <p:style>
          <a:lnRef idx="1">
            <a:schemeClr val="accent1"/>
          </a:lnRef>
          <a:fillRef idx="0">
            <a:schemeClr val="accent1"/>
          </a:fillRef>
          <a:effectRef idx="0">
            <a:schemeClr val="accent1"/>
          </a:effectRef>
          <a:fontRef idx="minor">
            <a:schemeClr val="tx1"/>
          </a:fontRef>
        </p:style>
      </p:cxnSp>
      <p:pic>
        <p:nvPicPr>
          <p:cNvPr id="2051" name="Picture 3" descr="Image result for early head st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4612" y="2395537"/>
            <a:ext cx="2486025" cy="3133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076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894012" y="4953000"/>
            <a:ext cx="8229598" cy="838200"/>
          </a:xfrm>
        </p:spPr>
        <p:txBody>
          <a:bodyPr/>
          <a:lstStyle/>
          <a:p>
            <a:pPr algn="r"/>
            <a:r>
              <a:rPr lang="en-US" dirty="0" smtClean="0">
                <a:latin typeface="Cambria" panose="02040503050406030204" pitchFamily="18" charset="0"/>
              </a:rPr>
              <a:t>Lisa Berglund</a:t>
            </a:r>
          </a:p>
          <a:p>
            <a:pPr algn="r"/>
            <a:r>
              <a:rPr lang="en-US" dirty="0" smtClean="0">
                <a:latin typeface="Cambria" panose="02040503050406030204" pitchFamily="18" charset="0"/>
              </a:rPr>
              <a:t>lisadberglund@gmail.com</a:t>
            </a:r>
            <a:endParaRPr lang="en-US" dirty="0">
              <a:latin typeface="Cambria" panose="02040503050406030204" pitchFamily="18" charset="0"/>
            </a:endParaRPr>
          </a:p>
        </p:txBody>
      </p:sp>
      <p:sp>
        <p:nvSpPr>
          <p:cNvPr id="3" name="Title 2"/>
          <p:cNvSpPr>
            <a:spLocks noGrp="1"/>
          </p:cNvSpPr>
          <p:nvPr>
            <p:ph type="ctrTitle"/>
          </p:nvPr>
        </p:nvSpPr>
        <p:spPr/>
        <p:txBody>
          <a:bodyPr/>
          <a:lstStyle/>
          <a:p>
            <a:r>
              <a:rPr lang="en-US" dirty="0" smtClean="0"/>
              <a:t>Questions?</a:t>
            </a:r>
            <a:endParaRPr lang="en-US" dirty="0"/>
          </a:p>
        </p:txBody>
      </p:sp>
    </p:spTree>
    <p:extLst>
      <p:ext uri="{BB962C8B-B14F-4D97-AF65-F5344CB8AC3E}">
        <p14:creationId xmlns:p14="http://schemas.microsoft.com/office/powerpoint/2010/main" val="1453162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triped Border 16x9">
  <a:themeElements>
    <a:clrScheme name="StripedBorder_16x9">
      <a:dk1>
        <a:srgbClr val="404040"/>
      </a:dk1>
      <a:lt1>
        <a:sysClr val="window" lastClr="FFFFFF"/>
      </a:lt1>
      <a:dk2>
        <a:srgbClr val="000000"/>
      </a:dk2>
      <a:lt2>
        <a:srgbClr val="DDDDDD"/>
      </a:lt2>
      <a:accent1>
        <a:srgbClr val="A6B727"/>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Euphemia">
      <a:majorFont>
        <a:latin typeface="Euphemia"/>
        <a:ea typeface=""/>
        <a:cs typeface=""/>
      </a:majorFont>
      <a:minorFont>
        <a:latin typeface="Euphemia"/>
        <a:ea typeface=""/>
        <a:cs typeface=""/>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12000"/>
                <a:satMod val="240000"/>
              </a:schemeClr>
              <a:schemeClr val="phClr">
                <a:tint val="98000"/>
              </a:schemeClr>
            </a:duotone>
          </a:blip>
          <a:tile tx="0" ty="0" sx="100000" sy="100000" flip="none" algn="ctr"/>
        </a:blip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StripedBorder_16x9">
      <a:dk1>
        <a:srgbClr val="404040"/>
      </a:dk1>
      <a:lt1>
        <a:sysClr val="window" lastClr="FFFFFF"/>
      </a:lt1>
      <a:dk2>
        <a:srgbClr val="000000"/>
      </a:dk2>
      <a:lt2>
        <a:srgbClr val="DDDDDD"/>
      </a:lt2>
      <a:accent1>
        <a:srgbClr val="A6B727"/>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Euphemia">
      <a:majorFont>
        <a:latin typeface="Euphemia"/>
        <a:ea typeface=""/>
        <a:cs typeface=""/>
      </a:majorFont>
      <a:minorFont>
        <a:latin typeface="Euphemia"/>
        <a:ea typeface=""/>
        <a:cs typeface=""/>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tripedBorder_16x9">
      <a:dk1>
        <a:srgbClr val="404040"/>
      </a:dk1>
      <a:lt1>
        <a:sysClr val="window" lastClr="FFFFFF"/>
      </a:lt1>
      <a:dk2>
        <a:srgbClr val="000000"/>
      </a:dk2>
      <a:lt2>
        <a:srgbClr val="DDDDDD"/>
      </a:lt2>
      <a:accent1>
        <a:srgbClr val="A6B727"/>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Euphemia">
      <a:majorFont>
        <a:latin typeface="Euphemia"/>
        <a:ea typeface=""/>
        <a:cs typeface=""/>
      </a:majorFont>
      <a:minorFont>
        <a:latin typeface="Euphemia"/>
        <a:ea typeface=""/>
        <a:cs typeface=""/>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71C9EA2-3281-42E8-8199-7076EBA4928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Striped black border presentation (widescreen)</Template>
  <TotalTime>0</TotalTime>
  <Words>1635</Words>
  <Application>Microsoft Office PowerPoint</Application>
  <PresentationFormat>Custom</PresentationFormat>
  <Paragraphs>266</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Cambria</vt:lpstr>
      <vt:lpstr>Euphemia</vt:lpstr>
      <vt:lpstr>Times New Roman</vt:lpstr>
      <vt:lpstr>Striped Border 16x9</vt:lpstr>
      <vt:lpstr>Child Care for Families Experiencing Homelessness: Three Case Studies</vt:lpstr>
      <vt:lpstr>Early Head Start- Child Care Partnership Grants</vt:lpstr>
      <vt:lpstr>Homelessness and children</vt:lpstr>
      <vt:lpstr>Methodology</vt:lpstr>
      <vt:lpstr>Findings</vt:lpstr>
      <vt:lpstr>Findings: Sarah’s Hope</vt:lpstr>
      <vt:lpstr>Analysis: Homeless Enrollment</vt:lpstr>
      <vt:lpstr>PowerPoint Presentation</vt:lpstr>
      <vt:lpstr>Analysis: Challenges &amp; successes</vt:lpstr>
      <vt:lpstr>Recommendations: Challenges &amp; successes</vt:lpstr>
      <vt:lpstr>Next steps</vt:lpstr>
      <vt:lpstr>Questions?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2017-04-22T15:21:32Z</dcterms:created>
  <dcterms:modified xsi:type="dcterms:W3CDTF">2017-05-15T17:59:51Z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TC028010989991</vt:lpwstr>
  </property>
</Properties>
</file>